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62" r:id="rId2"/>
    <p:sldMasterId id="2147483675" r:id="rId3"/>
  </p:sldMasterIdLst>
  <p:notesMasterIdLst>
    <p:notesMasterId r:id="rId19"/>
  </p:notesMasterIdLst>
  <p:sldIdLst>
    <p:sldId id="305" r:id="rId4"/>
    <p:sldId id="309" r:id="rId5"/>
    <p:sldId id="290" r:id="rId6"/>
    <p:sldId id="310" r:id="rId7"/>
    <p:sldId id="298" r:id="rId8"/>
    <p:sldId id="289" r:id="rId9"/>
    <p:sldId id="306" r:id="rId10"/>
    <p:sldId id="297" r:id="rId11"/>
    <p:sldId id="291" r:id="rId12"/>
    <p:sldId id="292" r:id="rId13"/>
    <p:sldId id="307" r:id="rId14"/>
    <p:sldId id="308" r:id="rId15"/>
    <p:sldId id="293" r:id="rId16"/>
    <p:sldId id="303" r:id="rId17"/>
    <p:sldId id="302" r:id="rId18"/>
  </p:sldIdLst>
  <p:sldSz cx="9144000" cy="5143500" type="screen16x9"/>
  <p:notesSz cx="9144000" cy="51435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Muli Regular" panose="020B0604020202020204" charset="0"/>
      <p:regular r:id="rId24"/>
      <p:bold r:id="rId25"/>
      <p:italic r:id="rId26"/>
      <p:boldItalic r:id="rId27"/>
    </p:embeddedFont>
    <p:embeddedFont>
      <p:font typeface="微软雅黑" panose="020B0503020204020204" pitchFamily="34" charset="-122"/>
      <p:regular r:id="rId28"/>
      <p:bold r:id="rId29"/>
    </p:embeddedFont>
    <p:embeddedFont>
      <p:font typeface="等线" panose="02010600030101010101" pitchFamily="2" charset="-122"/>
      <p:regular r:id="rId30"/>
      <p:bold r:id="rId31"/>
    </p:embeddedFont>
    <p:embeddedFont>
      <p:font typeface="Muli" panose="020B0604020202020204" charset="0"/>
      <p:regular r:id="rId32"/>
      <p:bold r:id="rId33"/>
      <p:italic r:id="rId34"/>
      <p:boldItalic r:id="rId35"/>
    </p:embeddedFont>
    <p:embeddedFont>
      <p:font typeface="Economica" panose="020B0604020202020204" charset="0"/>
      <p:regular r:id="rId36"/>
      <p:bold r:id="rId37"/>
      <p:italic r:id="rId38"/>
      <p:boldItalic r:id="rId39"/>
    </p:embeddedFont>
    <p:embeddedFont>
      <p:font typeface="Wingdings 2" panose="05020102010507070707" pitchFamily="18" charset="2"/>
      <p:regular r:id="rId40"/>
    </p:embeddedFont>
    <p:embeddedFont>
      <p:font typeface="宋体" panose="02010600030101010101" pitchFamily="2" charset="-122"/>
      <p:regular r:id="rId41"/>
    </p:embeddedFont>
    <p:embeddedFont>
      <p:font typeface="Open Sans" panose="020B0604020202020204" charset="0"/>
      <p:regular r:id="rId42"/>
      <p:bold r:id="rId43"/>
      <p:italic r:id="rId44"/>
      <p:boldItalic r:id="rId45"/>
    </p:embeddedFont>
    <p:embeddedFont>
      <p:font typeface="黑体" panose="02010609060101010101" pitchFamily="49" charset="-122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6" roundtripDataSignature="AMtx7mjk7ddpjVrAQkfiI2o1sWSlPxIq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CE89"/>
    <a:srgbClr val="00BFBF"/>
    <a:srgbClr val="FFC000"/>
    <a:srgbClr val="2B93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277" autoAdjust="0"/>
  </p:normalViewPr>
  <p:slideViewPr>
    <p:cSldViewPr snapToGrid="0">
      <p:cViewPr varScale="1">
        <p:scale>
          <a:sx n="135" d="100"/>
          <a:sy n="135" d="100"/>
        </p:scale>
        <p:origin x="924" y="120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68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10.fntdata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font" Target="fonts/font26.fntdata"/><Relationship Id="rId66" Type="http://customschemas.google.com/relationships/presentationmetadata" Target="meta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font" Target="fonts/font2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font" Target="fonts/font24.fntdata"/><Relationship Id="rId69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font" Target="fonts/font27.fntdata"/><Relationship Id="rId67" Type="http://schemas.openxmlformats.org/officeDocument/2006/relationships/presProps" Target="presProps.xml"/><Relationship Id="rId20" Type="http://schemas.openxmlformats.org/officeDocument/2006/relationships/font" Target="fonts/font1.fntdata"/><Relationship Id="rId41" Type="http://schemas.openxmlformats.org/officeDocument/2006/relationships/font" Target="fonts/font22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39373D"/>
                </a:solidFill>
              </a:rPr>
              <a:t>build_modules</a:t>
            </a:r>
            <a:endParaRPr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195618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mtClean="0">
                <a:solidFill>
                  <a:srgbClr val="39373D"/>
                </a:solidFill>
              </a:rPr>
              <a:t>adv_</a:t>
            </a:r>
            <a:r>
              <a:rPr lang="en-US" altLang="zh-CN" smtClean="0">
                <a:solidFill>
                  <a:srgbClr val="39373D"/>
                </a:solidFill>
              </a:rPr>
              <a:t>rss</a:t>
            </a:r>
            <a:endParaRPr dirty="0"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68176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57500" y="385763"/>
            <a:ext cx="3429000" cy="19288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CN" altLang="en-US" smtClean="0"/>
              <a:t>基于数字场景模型的数字孪生仿真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288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mtClean="0"/>
              <a:t>数字孪生工具</a:t>
            </a:r>
            <a:endParaRPr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57424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mtClean="0"/>
              <a:t>轩辕大模型系统架构图</a:t>
            </a:r>
            <a:endParaRPr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200747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57500" y="385763"/>
            <a:ext cx="3429000" cy="19288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CN" altLang="en-US" smtClean="0"/>
              <a:t>自动驾驶仿真框架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21870A-1F28-45E4-AB2B-CFF32AED7B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30819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57500" y="385763"/>
            <a:ext cx="3429000" cy="19288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CN" altLang="en-US" smtClean="0"/>
              <a:t>基于文本生成代码场景的三维驾驶场景实时大模型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336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zh-CN" altLang="en-US" sz="1100" b="1" smtClean="0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导航</a:t>
            </a:r>
            <a:endParaRPr lang="zh-CN" altLang="en-US" sz="11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37519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39373D"/>
                </a:solidFill>
              </a:rPr>
              <a:t>build_modules</a:t>
            </a:r>
            <a:endParaRPr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06606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mtClean="0">
                <a:solidFill>
                  <a:srgbClr val="39373D"/>
                </a:solidFill>
              </a:rPr>
              <a:t>https://zhuanlan.zhihu.com/p/334657641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mtClean="0"/>
              <a:t>包含传输协议（</a:t>
            </a:r>
            <a:r>
              <a:rPr lang="en-US" altLang="zh-CN" smtClean="0"/>
              <a:t>TCP</a:t>
            </a:r>
            <a:r>
              <a:rPr lang="zh-CN" altLang="en-US" smtClean="0"/>
              <a:t>、</a:t>
            </a:r>
            <a:r>
              <a:rPr lang="en-US" altLang="zh-CN" smtClean="0"/>
              <a:t>HTTP</a:t>
            </a:r>
            <a:r>
              <a:rPr lang="zh-CN" altLang="en-US" smtClean="0"/>
              <a:t>） 和 序列化协议，</a:t>
            </a:r>
            <a:r>
              <a:rPr lang="en-US" altLang="zh-CN" smtClean="0"/>
              <a:t>Carla</a:t>
            </a:r>
            <a:r>
              <a:rPr lang="zh-CN" altLang="en-US" smtClean="0"/>
              <a:t>使用</a:t>
            </a:r>
            <a:r>
              <a:rPr lang="en-US" altLang="zh-CN" smtClean="0"/>
              <a:t>TCP</a:t>
            </a:r>
            <a:r>
              <a:rPr lang="zh-CN" altLang="en-US" smtClean="0"/>
              <a:t>协议</a:t>
            </a:r>
            <a:endParaRPr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31680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mtClean="0">
                <a:solidFill>
                  <a:srgbClr val="39373D"/>
                </a:solidFill>
              </a:rPr>
              <a:t>file_specification_build_tools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mtClean="0">
              <a:solidFill>
                <a:srgbClr val="39373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14583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39373D"/>
                </a:solidFill>
              </a:rPr>
              <a:t>Traffic_Manager</a:t>
            </a:r>
            <a:endParaRPr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01279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mtClean="0">
                <a:solidFill>
                  <a:srgbClr val="39373D"/>
                </a:solidFill>
              </a:rPr>
              <a:t>复杂城市交通环境的准确行驶和决策仿真</a:t>
            </a:r>
            <a:endParaRPr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51009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mtClean="0">
                <a:solidFill>
                  <a:srgbClr val="39373D"/>
                </a:solidFill>
              </a:rPr>
              <a:t>tuto_D_create_sensor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mtClean="0">
              <a:solidFill>
                <a:srgbClr val="39373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9791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solidFill>
                  <a:srgbClr val="39373D"/>
                </a:solidFill>
              </a:rPr>
              <a:t>adv_multigpu</a:t>
            </a:r>
            <a:endParaRPr dirty="0"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40623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849773c3a5_0_53"/>
          <p:cNvSpPr txBox="1">
            <a:spLocks noGrp="1"/>
          </p:cNvSpPr>
          <p:nvPr>
            <p:ph type="sldNum" idx="12"/>
          </p:nvPr>
        </p:nvSpPr>
        <p:spPr>
          <a:xfrm>
            <a:off x="8545825" y="4756575"/>
            <a:ext cx="5982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540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2540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2540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2540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540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540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2540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2540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2540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2540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number">
  <p:cSld name="BIG_NUMB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849773c3a5_0_4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g849773c3a5_0_46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g849773c3a5_0_46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g849773c3a5_0_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49773c3a5_0_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g849773c3a5_0_4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3" name="Google Shape;13;g849773c3a5_0_4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4" name="Google Shape;14;g849773c3a5_0_4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g849773c3a5_0_4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6" name="Google Shape;16;g849773c3a5_0_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38738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2024/5/20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4863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2024/5/20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7665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2024/5/20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8340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6010" y="1117998"/>
            <a:ext cx="4031337" cy="356949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1892" y="1117998"/>
            <a:ext cx="4031337" cy="356949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2024/5/20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8546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0" y="1333829"/>
            <a:ext cx="3655181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0" y="1999034"/>
            <a:ext cx="3655181" cy="264321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2024/5/20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38340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2024/5/20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14303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2024/5/20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3635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849773c3a5_0_10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9" name="Google Shape;19;g849773c3a5_0_10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0" name="Google Shape;20;g849773c3a5_0_10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g849773c3a5_0_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2024/5/20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59612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24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1"/>
            <a:ext cx="4629150" cy="405288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2024/5/20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12306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2024/5/20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96512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6424" y="456010"/>
            <a:ext cx="2056805" cy="4231481"/>
          </a:xfrm>
        </p:spPr>
        <p:txBody>
          <a:bodyPr vert="eaVert"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6010" y="456010"/>
            <a:ext cx="6051179" cy="4231481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2024/5/20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94745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副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300" y="456300"/>
            <a:ext cx="8226900" cy="5292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56248" y="1072039"/>
            <a:ext cx="8226266" cy="286226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500" b="1" spc="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zh-CN" altLang="en-US" strike="noStrike" noProof="1"/>
              <a:t>单击此处编辑副标题</a:t>
            </a:r>
            <a:endParaRPr lang="en-US" altLang="zh-CN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459581" y="4736307"/>
            <a:ext cx="2024063" cy="23693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760FBDFE-C587-4B4C-A407-44438C67B59E}" type="datetimeFigureOut">
              <a:rPr lang="zh-CN" altLang="en-US" kern="1200" noProof="1" smtClean="0"/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2024/5/20</a:t>
            </a:fld>
            <a:endParaRPr lang="zh-CN" altLang="en-US" kern="1200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3087291" y="4736307"/>
            <a:ext cx="2969419" cy="23693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>
            <a:norm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6657975" y="4736307"/>
            <a:ext cx="2025254" cy="23693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49AE70B2-8BF9-45C0-BB95-33D1B9D3A854}" type="slidenum">
              <a:rPr lang="zh-CN" altLang="en-US" kern="1200" noProof="1" smtClean="0"/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/>
          </a:p>
        </p:txBody>
      </p:sp>
    </p:spTree>
    <p:extLst>
      <p:ext uri="{BB962C8B-B14F-4D97-AF65-F5344CB8AC3E}">
        <p14:creationId xmlns:p14="http://schemas.microsoft.com/office/powerpoint/2010/main" val="39586269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50" b="11670"/>
          <a:stretch>
            <a:fillRect/>
          </a:stretch>
        </p:blipFill>
        <p:spPr>
          <a:xfrm>
            <a:off x="0" y="1417535"/>
            <a:ext cx="9144000" cy="1967579"/>
          </a:xfrm>
          <a:prstGeom prst="rect">
            <a:avLst/>
          </a:prstGeom>
        </p:spPr>
      </p:pic>
      <p:sp>
        <p:nvSpPr>
          <p:cNvPr id="12" name="文本框 13"/>
          <p:cNvSpPr txBox="1">
            <a:spLocks noChangeArrowheads="1"/>
          </p:cNvSpPr>
          <p:nvPr userDrawn="1"/>
        </p:nvSpPr>
        <p:spPr bwMode="auto">
          <a:xfrm>
            <a:off x="2884217" y="3491178"/>
            <a:ext cx="337556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50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—  </a:t>
            </a: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汇报人：李智勇 </a:t>
            </a:r>
            <a:r>
              <a:rPr kumimoji="0" lang="en-US" altLang="zh-CN" sz="1350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—</a:t>
            </a:r>
            <a:endParaRPr kumimoji="0" lang="en-US" altLang="zh-CN" sz="13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386000" y="4417255"/>
            <a:ext cx="6372000" cy="0"/>
            <a:chOff x="1360776" y="4324094"/>
            <a:chExt cx="8179860" cy="0"/>
          </a:xfrm>
        </p:grpSpPr>
        <p:cxnSp>
          <p:nvCxnSpPr>
            <p:cNvPr id="25" name="直接连接符 24"/>
            <p:cNvCxnSpPr/>
            <p:nvPr userDrawn="1"/>
          </p:nvCxnSpPr>
          <p:spPr>
            <a:xfrm>
              <a:off x="1360776" y="4324094"/>
              <a:ext cx="3024000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 userDrawn="1"/>
          </p:nvCxnSpPr>
          <p:spPr>
            <a:xfrm flipH="1">
              <a:off x="6516636" y="4324094"/>
              <a:ext cx="3024000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六边形 27"/>
          <p:cNvSpPr/>
          <p:nvPr userDrawn="1"/>
        </p:nvSpPr>
        <p:spPr>
          <a:xfrm>
            <a:off x="3755110" y="4286258"/>
            <a:ext cx="1633780" cy="261997"/>
          </a:xfrm>
          <a:prstGeom prst="hexagon">
            <a:avLst>
              <a:gd name="adj" fmla="val 39769"/>
              <a:gd name="vf" fmla="val 115470"/>
            </a:avLst>
          </a:prstGeom>
          <a:solidFill>
            <a:schemeClr val="accent1"/>
          </a:solidFill>
        </p:spPr>
        <p:txBody>
          <a:bodyPr wrap="square" tIns="0" bIns="0" anchor="ctr" anchorCtr="0">
            <a:spAutoFit/>
          </a:bodyPr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合作</a:t>
            </a:r>
            <a:r>
              <a: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单位</a:t>
            </a:r>
            <a:endParaRPr kumimoji="0" lang="zh-CN" altLang="zh-CN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9" name="六边形 28"/>
          <p:cNvSpPr/>
          <p:nvPr userDrawn="1"/>
        </p:nvSpPr>
        <p:spPr>
          <a:xfrm>
            <a:off x="3237550" y="3871751"/>
            <a:ext cx="2668903" cy="255969"/>
          </a:xfrm>
          <a:prstGeom prst="hexagon">
            <a:avLst>
              <a:gd name="adj" fmla="val 36883"/>
              <a:gd name="vf" fmla="val 115470"/>
            </a:avLst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依托</a:t>
            </a:r>
            <a:r>
              <a: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单位</a:t>
            </a: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：湖南大学</a:t>
            </a:r>
          </a:p>
        </p:txBody>
      </p:sp>
      <p:sp>
        <p:nvSpPr>
          <p:cNvPr id="31" name="矩形 30"/>
          <p:cNvSpPr/>
          <p:nvPr userDrawn="1"/>
        </p:nvSpPr>
        <p:spPr>
          <a:xfrm>
            <a:off x="2108954" y="4639303"/>
            <a:ext cx="4926092" cy="30008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中国人民解放军国防科技大学  </a:t>
            </a:r>
            <a:r>
              <a:rPr kumimoji="0" lang="en-US" altLang="zh-CN" sz="135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|  </a:t>
            </a:r>
            <a:r>
              <a:rPr kumimoji="0" lang="zh-CN" altLang="en-US" sz="135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/>
                <a:ea typeface="微软雅黑"/>
                <a:cs typeface="+mn-cs"/>
                <a:sym typeface="+mn-ea"/>
              </a:rPr>
              <a:t>航天彩虹无人机股份有限公司</a:t>
            </a:r>
            <a:endParaRPr kumimoji="0" lang="zh-CN" altLang="en-US" sz="1350" b="0" i="0" u="none" strike="noStrike" kern="1200" cap="none" spc="8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sp>
        <p:nvSpPr>
          <p:cNvPr id="11" name="文本框 53"/>
          <p:cNvSpPr txBox="1"/>
          <p:nvPr userDrawn="1"/>
        </p:nvSpPr>
        <p:spPr>
          <a:xfrm>
            <a:off x="5932" y="1418252"/>
            <a:ext cx="9138069" cy="1966146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深度知识挖掘驱动的无人机</a:t>
            </a:r>
          </a:p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侦察情报助理</a:t>
            </a:r>
            <a:endParaRPr kumimoji="0" lang="zh-CN" altLang="en-US" sz="3300" b="1" i="0" u="none" strike="noStrike" kern="1200" cap="none" spc="0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/>
              <a:cs typeface="+mn-cs"/>
            </a:endParaRPr>
          </a:p>
        </p:txBody>
      </p:sp>
      <p:grpSp>
        <p:nvGrpSpPr>
          <p:cNvPr id="47" name="组合 46"/>
          <p:cNvGrpSpPr/>
          <p:nvPr userDrawn="1"/>
        </p:nvGrpSpPr>
        <p:grpSpPr>
          <a:xfrm>
            <a:off x="-270000" y="2196601"/>
            <a:ext cx="545931" cy="409448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8" name="直角三角形 47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FBF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0" name="组合 29"/>
          <p:cNvGrpSpPr/>
          <p:nvPr userDrawn="1"/>
        </p:nvGrpSpPr>
        <p:grpSpPr>
          <a:xfrm flipH="1">
            <a:off x="8868070" y="2196601"/>
            <a:ext cx="545931" cy="409448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32" name="直角三角形 31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3" name="直角三角形 32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FBF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5" name="文本框 4"/>
          <p:cNvSpPr txBox="1"/>
          <p:nvPr userDrawn="1"/>
        </p:nvSpPr>
        <p:spPr>
          <a:xfrm>
            <a:off x="3405167" y="565785"/>
            <a:ext cx="23391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重点项目论证汇报</a:t>
            </a:r>
          </a:p>
        </p:txBody>
      </p:sp>
    </p:spTree>
    <p:extLst>
      <p:ext uri="{BB962C8B-B14F-4D97-AF65-F5344CB8AC3E}">
        <p14:creationId xmlns:p14="http://schemas.microsoft.com/office/powerpoint/2010/main" val="29960090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72" b="894"/>
          <a:stretch>
            <a:fillRect/>
          </a:stretch>
        </p:blipFill>
        <p:spPr>
          <a:xfrm>
            <a:off x="0" y="1495019"/>
            <a:ext cx="9144000" cy="2504360"/>
          </a:xfrm>
          <a:prstGeom prst="rect">
            <a:avLst/>
          </a:prstGeom>
        </p:spPr>
      </p:pic>
      <p:sp>
        <p:nvSpPr>
          <p:cNvPr id="31" name="矩形 30"/>
          <p:cNvSpPr/>
          <p:nvPr userDrawn="1"/>
        </p:nvSpPr>
        <p:spPr>
          <a:xfrm>
            <a:off x="3994663" y="4228727"/>
            <a:ext cx="1154675" cy="3231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2021</a:t>
            </a:r>
            <a:r>
              <a:rPr kumimoji="0" lang="zh-CN" altLang="en-US" sz="150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年</a:t>
            </a:r>
            <a:r>
              <a:rPr kumimoji="0" lang="en-US" altLang="zh-CN" sz="150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10</a:t>
            </a:r>
            <a:r>
              <a:rPr kumimoji="0" lang="zh-CN" altLang="en-US" sz="150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月</a:t>
            </a:r>
          </a:p>
        </p:txBody>
      </p:sp>
      <p:sp>
        <p:nvSpPr>
          <p:cNvPr id="11" name="文本框 53"/>
          <p:cNvSpPr txBox="1"/>
          <p:nvPr userDrawn="1"/>
        </p:nvSpPr>
        <p:spPr>
          <a:xfrm>
            <a:off x="5932" y="1495019"/>
            <a:ext cx="9138069" cy="2504360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450" normalizeH="0" baseline="0" noProof="0">
                <a:ln>
                  <a:noFill/>
                </a:ln>
                <a:solidFill>
                  <a:srgbClr val="FBFBF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charset="-122"/>
                <a:ea typeface="微软雅黑"/>
                <a:cs typeface="+mn-cs"/>
              </a:rPr>
              <a:t> 谢谢各位专家！</a:t>
            </a:r>
          </a:p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450" normalizeH="0" baseline="0" noProof="0">
                <a:ln>
                  <a:noFill/>
                </a:ln>
                <a:solidFill>
                  <a:srgbClr val="FBFBF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charset="-122"/>
                <a:ea typeface="微软雅黑"/>
                <a:cs typeface="+mn-cs"/>
              </a:rPr>
              <a:t> 敬请批评指正！</a:t>
            </a:r>
          </a:p>
        </p:txBody>
      </p:sp>
      <p:grpSp>
        <p:nvGrpSpPr>
          <p:cNvPr id="47" name="组合 46"/>
          <p:cNvGrpSpPr/>
          <p:nvPr userDrawn="1"/>
        </p:nvGrpSpPr>
        <p:grpSpPr>
          <a:xfrm>
            <a:off x="-270000" y="2542474"/>
            <a:ext cx="545931" cy="409448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8" name="直角三角形 47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FBF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0" name="组合 29"/>
          <p:cNvGrpSpPr/>
          <p:nvPr userDrawn="1"/>
        </p:nvGrpSpPr>
        <p:grpSpPr>
          <a:xfrm flipH="1">
            <a:off x="8868070" y="2542474"/>
            <a:ext cx="545931" cy="409448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32" name="直角三角形 31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3" name="直角三角形 32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FBF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24038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1" y="3278029"/>
            <a:ext cx="3950335" cy="186547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文本框 53"/>
          <p:cNvSpPr txBox="1"/>
          <p:nvPr userDrawn="1"/>
        </p:nvSpPr>
        <p:spPr>
          <a:xfrm>
            <a:off x="-246" y="2746"/>
            <a:ext cx="3951521" cy="5141925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47" name="组合 46"/>
          <p:cNvGrpSpPr/>
          <p:nvPr userDrawn="1"/>
        </p:nvGrpSpPr>
        <p:grpSpPr>
          <a:xfrm>
            <a:off x="3648977" y="2374978"/>
            <a:ext cx="522627" cy="391970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8" name="直角三角形 47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27" name="菱形 26"/>
          <p:cNvSpPr/>
          <p:nvPr/>
        </p:nvSpPr>
        <p:spPr>
          <a:xfrm>
            <a:off x="5163874" y="581624"/>
            <a:ext cx="755995" cy="567000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5971154" y="66891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5971154" y="1378649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5971154" y="2088382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5971150" y="279811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</a:p>
        </p:txBody>
      </p:sp>
      <p:sp>
        <p:nvSpPr>
          <p:cNvPr id="63" name="菱形 62"/>
          <p:cNvSpPr/>
          <p:nvPr userDrawn="1"/>
        </p:nvSpPr>
        <p:spPr>
          <a:xfrm>
            <a:off x="5163876" y="1291357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5163876" y="2001089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5163876" y="2710822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5919869" y="3507847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</a:p>
        </p:txBody>
      </p:sp>
      <p:sp>
        <p:nvSpPr>
          <p:cNvPr id="24" name="菱形 23"/>
          <p:cNvSpPr/>
          <p:nvPr userDrawn="1"/>
        </p:nvSpPr>
        <p:spPr>
          <a:xfrm>
            <a:off x="5163874" y="342055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616342" y="473919"/>
            <a:ext cx="2112410" cy="1349411"/>
            <a:chOff x="9328770" y="349544"/>
            <a:chExt cx="2112410" cy="1799214"/>
          </a:xfrm>
        </p:grpSpPr>
        <p:sp>
          <p:nvSpPr>
            <p:cNvPr id="26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8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9" name="矩形 28"/>
            <p:cNvSpPr/>
            <p:nvPr userDrawn="1"/>
          </p:nvSpPr>
          <p:spPr>
            <a:xfrm>
              <a:off x="9623003" y="792251"/>
              <a:ext cx="1638756" cy="677078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91418" tIns="45709" rIns="91418" bIns="45709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0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7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</a:p>
          </p:txBody>
        </p:sp>
        <p:sp>
          <p:nvSpPr>
            <p:cNvPr id="30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4" tIns="34277" rIns="68554" bIns="34277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4980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菱形 26"/>
          <p:cNvSpPr/>
          <p:nvPr userDrawn="1"/>
        </p:nvSpPr>
        <p:spPr>
          <a:xfrm>
            <a:off x="5163874" y="58162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5971154" y="66891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5971154" y="1378649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5971154" y="2088382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5971150" y="279811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</a:p>
        </p:txBody>
      </p:sp>
      <p:sp>
        <p:nvSpPr>
          <p:cNvPr id="63" name="菱形 62"/>
          <p:cNvSpPr/>
          <p:nvPr userDrawn="1"/>
        </p:nvSpPr>
        <p:spPr>
          <a:xfrm>
            <a:off x="5163876" y="1291357"/>
            <a:ext cx="755995" cy="567000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5163876" y="2001089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5163876" y="2710822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6" name="菱形 65"/>
          <p:cNvSpPr/>
          <p:nvPr userDrawn="1"/>
        </p:nvSpPr>
        <p:spPr>
          <a:xfrm>
            <a:off x="5163876" y="342055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5971150" y="3507847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</a:p>
        </p:txBody>
      </p:sp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1" y="3278029"/>
            <a:ext cx="3950335" cy="186547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53"/>
          <p:cNvSpPr txBox="1"/>
          <p:nvPr userDrawn="1"/>
        </p:nvSpPr>
        <p:spPr>
          <a:xfrm>
            <a:off x="-246" y="2746"/>
            <a:ext cx="3951521" cy="5141925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3648977" y="2374978"/>
            <a:ext cx="522627" cy="391970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" name="直角三角形 3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616342" y="473919"/>
            <a:ext cx="2112410" cy="1349411"/>
            <a:chOff x="9328770" y="349544"/>
            <a:chExt cx="2112410" cy="1799214"/>
          </a:xfrm>
        </p:grpSpPr>
        <p:sp>
          <p:nvSpPr>
            <p:cNvPr id="8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9623003" y="792251"/>
              <a:ext cx="1638756" cy="677078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91418" tIns="45709" rIns="91418" bIns="45709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0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7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</a:p>
          </p:txBody>
        </p:sp>
        <p:sp>
          <p:nvSpPr>
            <p:cNvPr id="12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4" tIns="34277" rIns="68554" bIns="34277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9631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菱形 26"/>
          <p:cNvSpPr/>
          <p:nvPr userDrawn="1"/>
        </p:nvSpPr>
        <p:spPr>
          <a:xfrm>
            <a:off x="5163874" y="58162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5971154" y="66891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5971154" y="1378649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5971154" y="2088382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5971150" y="279811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</a:p>
        </p:txBody>
      </p:sp>
      <p:sp>
        <p:nvSpPr>
          <p:cNvPr id="63" name="菱形 62"/>
          <p:cNvSpPr/>
          <p:nvPr userDrawn="1"/>
        </p:nvSpPr>
        <p:spPr>
          <a:xfrm>
            <a:off x="5163876" y="1291357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5163876" y="2001089"/>
            <a:ext cx="755995" cy="567000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5163876" y="2710822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6" name="菱形 65"/>
          <p:cNvSpPr/>
          <p:nvPr userDrawn="1"/>
        </p:nvSpPr>
        <p:spPr>
          <a:xfrm>
            <a:off x="5163876" y="342055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5919869" y="3507847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</a:p>
        </p:txBody>
      </p:sp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1" y="3278029"/>
            <a:ext cx="3950335" cy="186547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53"/>
          <p:cNvSpPr txBox="1"/>
          <p:nvPr userDrawn="1"/>
        </p:nvSpPr>
        <p:spPr>
          <a:xfrm>
            <a:off x="-246" y="2746"/>
            <a:ext cx="3951521" cy="5141925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3648977" y="2374978"/>
            <a:ext cx="522627" cy="391970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" name="直角三角形 3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616342" y="473919"/>
            <a:ext cx="2112410" cy="1349411"/>
            <a:chOff x="9328770" y="349544"/>
            <a:chExt cx="2112410" cy="1799214"/>
          </a:xfrm>
        </p:grpSpPr>
        <p:sp>
          <p:nvSpPr>
            <p:cNvPr id="8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9623003" y="792251"/>
              <a:ext cx="1638756" cy="677078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91418" tIns="45709" rIns="91418" bIns="45709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0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7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</a:p>
          </p:txBody>
        </p:sp>
        <p:sp>
          <p:nvSpPr>
            <p:cNvPr id="12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4" tIns="34277" rIns="68554" bIns="34277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1393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849773c3a5_0_1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g849773c3a5_0_1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g849773c3a5_0_1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g849773c3a5_0_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菱形 26"/>
          <p:cNvSpPr/>
          <p:nvPr userDrawn="1"/>
        </p:nvSpPr>
        <p:spPr>
          <a:xfrm>
            <a:off x="5163874" y="58162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5971154" y="66891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5971154" y="1378649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5971154" y="2088382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5971150" y="279811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</a:p>
        </p:txBody>
      </p:sp>
      <p:sp>
        <p:nvSpPr>
          <p:cNvPr id="63" name="菱形 62"/>
          <p:cNvSpPr/>
          <p:nvPr userDrawn="1"/>
        </p:nvSpPr>
        <p:spPr>
          <a:xfrm>
            <a:off x="5163876" y="1291357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5163876" y="2001089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5163876" y="2710822"/>
            <a:ext cx="755995" cy="567000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6" name="菱形 65"/>
          <p:cNvSpPr/>
          <p:nvPr userDrawn="1"/>
        </p:nvSpPr>
        <p:spPr>
          <a:xfrm>
            <a:off x="5163876" y="342055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5919869" y="3507847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</a:p>
        </p:txBody>
      </p:sp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1" y="3278029"/>
            <a:ext cx="3950335" cy="186547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53"/>
          <p:cNvSpPr txBox="1"/>
          <p:nvPr userDrawn="1"/>
        </p:nvSpPr>
        <p:spPr>
          <a:xfrm>
            <a:off x="-246" y="2746"/>
            <a:ext cx="3951521" cy="5141925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3648977" y="2374978"/>
            <a:ext cx="522627" cy="391970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" name="直角三角形 3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616342" y="473919"/>
            <a:ext cx="2112410" cy="1349411"/>
            <a:chOff x="9328770" y="349544"/>
            <a:chExt cx="2112410" cy="1799214"/>
          </a:xfrm>
        </p:grpSpPr>
        <p:sp>
          <p:nvSpPr>
            <p:cNvPr id="8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9623003" y="792251"/>
              <a:ext cx="1638756" cy="677078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91418" tIns="45709" rIns="91418" bIns="45709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0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7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</a:p>
          </p:txBody>
        </p:sp>
        <p:sp>
          <p:nvSpPr>
            <p:cNvPr id="12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4" tIns="34277" rIns="68554" bIns="34277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4939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菱形 26"/>
          <p:cNvSpPr/>
          <p:nvPr userDrawn="1"/>
        </p:nvSpPr>
        <p:spPr>
          <a:xfrm>
            <a:off x="5163874" y="58162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5971154" y="66891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5971154" y="1378649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5971154" y="2088382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5971150" y="279811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</a:p>
        </p:txBody>
      </p:sp>
      <p:sp>
        <p:nvSpPr>
          <p:cNvPr id="63" name="菱形 62"/>
          <p:cNvSpPr/>
          <p:nvPr userDrawn="1"/>
        </p:nvSpPr>
        <p:spPr>
          <a:xfrm>
            <a:off x="5163876" y="1291357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5163876" y="2001089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5163876" y="2710822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6" name="菱形 65"/>
          <p:cNvSpPr/>
          <p:nvPr userDrawn="1"/>
        </p:nvSpPr>
        <p:spPr>
          <a:xfrm>
            <a:off x="5163876" y="3420554"/>
            <a:ext cx="755995" cy="567000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5971150" y="3507847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</a:p>
        </p:txBody>
      </p:sp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1" y="3278029"/>
            <a:ext cx="3950335" cy="186547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53"/>
          <p:cNvSpPr txBox="1"/>
          <p:nvPr userDrawn="1"/>
        </p:nvSpPr>
        <p:spPr>
          <a:xfrm>
            <a:off x="-246" y="2746"/>
            <a:ext cx="3951521" cy="5141925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3648977" y="2374978"/>
            <a:ext cx="522627" cy="391970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" name="直角三角形 3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616342" y="473919"/>
            <a:ext cx="2112410" cy="1349411"/>
            <a:chOff x="9328770" y="349544"/>
            <a:chExt cx="2112410" cy="1799214"/>
          </a:xfrm>
        </p:grpSpPr>
        <p:sp>
          <p:nvSpPr>
            <p:cNvPr id="8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9623003" y="792251"/>
              <a:ext cx="1638756" cy="677078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91418" tIns="45709" rIns="91418" bIns="45709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0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7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</a:p>
          </p:txBody>
        </p:sp>
        <p:sp>
          <p:nvSpPr>
            <p:cNvPr id="12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4" tIns="34277" rIns="68554" bIns="34277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87680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3546"/>
            <a:ext cx="9144000" cy="378000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3546"/>
            <a:ext cx="9144001" cy="378000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 fontScale="62500" lnSpcReduction="20000"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0" name="椭圆 19"/>
          <p:cNvSpPr/>
          <p:nvPr userDrawn="1"/>
        </p:nvSpPr>
        <p:spPr bwMode="auto">
          <a:xfrm>
            <a:off x="8677855" y="68466"/>
            <a:ext cx="324000" cy="243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CB8FB1-94B1-47A8-B457-D6610D56EE05}" type="slidenum">
              <a:rPr kumimoji="0" lang="en-US" altLang="zh-CN" sz="105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ctr" defTabSz="9315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isPhoto="1" userDrawn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25863"/>
            <a:ext cx="9068285" cy="75945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44001" y="27000"/>
            <a:ext cx="1665841" cy="346249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5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微软雅黑"/>
                <a:sym typeface="+mn-lt"/>
              </a:rPr>
              <a:t>一、背景与意义</a:t>
            </a:r>
          </a:p>
        </p:txBody>
      </p:sp>
    </p:spTree>
    <p:extLst>
      <p:ext uri="{BB962C8B-B14F-4D97-AF65-F5344CB8AC3E}">
        <p14:creationId xmlns:p14="http://schemas.microsoft.com/office/powerpoint/2010/main" val="1111614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3546"/>
            <a:ext cx="9144000" cy="378000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3546"/>
            <a:ext cx="9144001" cy="378000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 fontScale="62500" lnSpcReduction="20000"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isPhoto="1" userDrawn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25863"/>
            <a:ext cx="9068285" cy="75945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44001" y="27000"/>
            <a:ext cx="1665841" cy="346249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5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微软雅黑"/>
                <a:sym typeface="+mn-lt"/>
              </a:rPr>
              <a:t>二、内容与方案</a:t>
            </a:r>
          </a:p>
        </p:txBody>
      </p:sp>
      <p:sp>
        <p:nvSpPr>
          <p:cNvPr id="7" name="椭圆 6"/>
          <p:cNvSpPr/>
          <p:nvPr userDrawn="1"/>
        </p:nvSpPr>
        <p:spPr bwMode="auto">
          <a:xfrm>
            <a:off x="8677855" y="68466"/>
            <a:ext cx="324000" cy="243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CB8FB1-94B1-47A8-B457-D6610D56EE05}" type="slidenum">
              <a:rPr kumimoji="0" lang="en-US" altLang="zh-CN" sz="105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ctr" defTabSz="9315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83610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3546"/>
            <a:ext cx="9144000" cy="378000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3546"/>
            <a:ext cx="9144001" cy="378000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 fontScale="62500" lnSpcReduction="20000"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isPhoto="1" userDrawn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25863"/>
            <a:ext cx="9068285" cy="75945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44001" y="27000"/>
            <a:ext cx="1665841" cy="346249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5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微软雅黑"/>
                <a:sym typeface="+mn-lt"/>
              </a:rPr>
              <a:t>三、创新与成果</a:t>
            </a:r>
          </a:p>
        </p:txBody>
      </p:sp>
      <p:sp>
        <p:nvSpPr>
          <p:cNvPr id="7" name="椭圆 6"/>
          <p:cNvSpPr/>
          <p:nvPr userDrawn="1"/>
        </p:nvSpPr>
        <p:spPr bwMode="auto">
          <a:xfrm>
            <a:off x="8677855" y="68466"/>
            <a:ext cx="324000" cy="243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CB8FB1-94B1-47A8-B457-D6610D56EE05}" type="slidenum">
              <a:rPr kumimoji="0" lang="en-US" altLang="zh-CN" sz="105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ctr" defTabSz="9315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85759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3546"/>
            <a:ext cx="9144000" cy="378000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3546"/>
            <a:ext cx="9144001" cy="378000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 fontScale="62500" lnSpcReduction="20000"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isPhoto="1" userDrawn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25863"/>
            <a:ext cx="9068285" cy="75945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44001" y="27000"/>
            <a:ext cx="1665841" cy="346249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5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微软雅黑"/>
                <a:sym typeface="+mn-lt"/>
              </a:rPr>
              <a:t>四、基础与条件</a:t>
            </a:r>
          </a:p>
        </p:txBody>
      </p:sp>
      <p:sp>
        <p:nvSpPr>
          <p:cNvPr id="7" name="椭圆 6"/>
          <p:cNvSpPr/>
          <p:nvPr userDrawn="1"/>
        </p:nvSpPr>
        <p:spPr bwMode="auto">
          <a:xfrm>
            <a:off x="8677855" y="68466"/>
            <a:ext cx="324000" cy="243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CB8FB1-94B1-47A8-B457-D6610D56EE05}" type="slidenum">
              <a:rPr kumimoji="0" lang="en-US" altLang="zh-CN" sz="105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ctr" defTabSz="9315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0954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3546"/>
            <a:ext cx="9144000" cy="378000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3546"/>
            <a:ext cx="9144001" cy="378000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 fontScale="62500" lnSpcReduction="20000"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isPhoto="1" userDrawn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25863"/>
            <a:ext cx="9068285" cy="75945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44001" y="27000"/>
            <a:ext cx="1665841" cy="346249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5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微软雅黑"/>
                <a:sym typeface="+mn-lt"/>
              </a:rPr>
              <a:t>五、进度与预算</a:t>
            </a:r>
          </a:p>
        </p:txBody>
      </p:sp>
      <p:sp>
        <p:nvSpPr>
          <p:cNvPr id="7" name="椭圆 6"/>
          <p:cNvSpPr/>
          <p:nvPr userDrawn="1"/>
        </p:nvSpPr>
        <p:spPr bwMode="auto">
          <a:xfrm>
            <a:off x="8677855" y="68466"/>
            <a:ext cx="324000" cy="243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CB8FB1-94B1-47A8-B457-D6610D56EE05}" type="slidenum">
              <a:rPr kumimoji="0" lang="en-US" altLang="zh-CN" sz="105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ctr" defTabSz="9315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23210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3546"/>
            <a:ext cx="9144000" cy="378000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3546"/>
            <a:ext cx="9144001" cy="378000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 fontScale="62500" lnSpcReduction="20000"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isPhoto="1" userDrawn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25863"/>
            <a:ext cx="9068285" cy="75945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44000" y="27000"/>
            <a:ext cx="1454244" cy="346249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5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微软雅黑"/>
                <a:sym typeface="+mn-lt"/>
              </a:rPr>
              <a:t>五、</a:t>
            </a:r>
            <a:r>
              <a:rPr kumimoji="0" lang="zh-CN" altLang="en-US" sz="165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微软雅黑"/>
                <a:sym typeface="+mn-lt"/>
              </a:rPr>
              <a:t>项目总结</a:t>
            </a:r>
          </a:p>
        </p:txBody>
      </p:sp>
      <p:sp>
        <p:nvSpPr>
          <p:cNvPr id="7" name="椭圆 6"/>
          <p:cNvSpPr/>
          <p:nvPr userDrawn="1"/>
        </p:nvSpPr>
        <p:spPr bwMode="auto">
          <a:xfrm>
            <a:off x="8677855" y="68466"/>
            <a:ext cx="324000" cy="243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CB8FB1-94B1-47A8-B457-D6610D56EE05}" type="slidenum">
              <a:rPr kumimoji="0" lang="en-US" altLang="zh-CN" sz="105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ctr" defTabSz="9315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179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73753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fld id="{430F476B-2664-449A-AB10-048DED04FBD5}" type="datetimeFigureOut">
              <a:rPr lang="zh-CN" altLang="en-US" kern="1200" smtClean="0">
                <a:solidFill>
                  <a:prstClr val="black">
                    <a:tint val="75000"/>
                  </a:prstClr>
                </a:solidFill>
                <a:latin typeface="等线" panose="02010600030101010101" charset="-122"/>
                <a:ea typeface="等线" panose="02010600030101010101" charset="-122"/>
                <a:cs typeface="+mn-cs"/>
              </a:rPr>
              <a:pPr defTabSz="685800">
                <a:buClrTx/>
                <a:defRPr/>
              </a:pPr>
              <a:t>2024/5/20</a:t>
            </a:fld>
            <a:endParaRPr lang="zh-CN" altLang="en-US" kern="1200">
              <a:solidFill>
                <a:prstClr val="black">
                  <a:tint val="75000"/>
                </a:prstClr>
              </a:solidFill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zh-CN" altLang="en-US" kern="1200">
              <a:solidFill>
                <a:prstClr val="black">
                  <a:tint val="75000"/>
                </a:prstClr>
              </a:solidFill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6F158E2-A096-4B65-BCC7-23F76A48A10E}" type="slidenum">
              <a:rPr lang="zh-CN" altLang="en-US" kern="1200" smtClean="0">
                <a:solidFill>
                  <a:prstClr val="black">
                    <a:tint val="75000"/>
                  </a:prstClr>
                </a:solidFill>
                <a:latin typeface="等线" panose="02010600030101010101" charset="-122"/>
                <a:ea typeface="等线" panose="02010600030101010101" charset="-122"/>
                <a:cs typeface="+mn-cs"/>
              </a:rPr>
              <a:pPr defTabSz="685800">
                <a:buClrTx/>
                <a:defRPr/>
              </a:pPr>
              <a:t>‹#›</a:t>
            </a:fld>
            <a:endParaRPr lang="zh-CN" altLang="en-US" kern="1200">
              <a:solidFill>
                <a:prstClr val="black">
                  <a:tint val="75000"/>
                </a:prstClr>
              </a:solidFill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0174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849773c3a5_0_2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g849773c3a5_0_2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g849773c3a5_0_20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849773c3a5_0_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849773c3a5_0_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g849773c3a5_0_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column text">
  <p:cSld name="ONE_COLUM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849773c3a5_0_2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7" name="Google Shape;37;g849773c3a5_0_28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g849773c3a5_0_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849773c3a5_0_3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g849773c3a5_0_3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g849773c3a5_0_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849773c3a5_0_36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" name="Google Shape;45;g849773c3a5_0_36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g849773c3a5_0_36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g849773c3a5_0_36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8" name="Google Shape;48;g849773c3a5_0_3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g849773c3a5_0_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49773c3a5_0_43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2" name="Google Shape;52;g849773c3a5_0_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849773c3a5_0_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g849773c3a5_0_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g849773c3a5_0_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91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456010" y="456010"/>
            <a:ext cx="8227219" cy="529828"/>
          </a:xfrm>
          <a:prstGeom prst="rect">
            <a:avLst/>
          </a:prstGeom>
          <a:noFill/>
          <a:ln w="9525">
            <a:noFill/>
          </a:ln>
        </p:spPr>
        <p:txBody>
          <a:bodyPr vert="horz" lIns="90170" tIns="46990" rIns="90170" bIns="46990" anchor="ctr" anchorCtr="0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456010" y="1117998"/>
            <a:ext cx="8227219" cy="3569494"/>
          </a:xfrm>
          <a:prstGeom prst="rect">
            <a:avLst/>
          </a:prstGeom>
          <a:noFill/>
          <a:ln w="9525">
            <a:noFill/>
          </a:ln>
        </p:spPr>
        <p:txBody>
          <a:bodyPr vert="horz" lIns="90000" tIns="46800" rIns="90000" bIns="46800"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3"/>
          <p:cNvSpPr>
            <a:spLocks noGrp="1"/>
          </p:cNvSpPr>
          <p:nvPr>
            <p:ph type="dt" sz="half" idx="2"/>
          </p:nvPr>
        </p:nvSpPr>
        <p:spPr>
          <a:xfrm>
            <a:off x="459581" y="4736307"/>
            <a:ext cx="2024063" cy="23693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>
            <a:normAutofit/>
          </a:bodyPr>
          <a:lstStyle>
            <a:lvl1pPr algn="l">
              <a:defRPr sz="75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2024/5/20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87291" y="4736307"/>
            <a:ext cx="2969419" cy="23693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>
            <a:normAutofit/>
          </a:bodyPr>
          <a:lstStyle>
            <a:lvl1pPr algn="ctr">
              <a:defRPr sz="75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657975" y="4736307"/>
            <a:ext cx="2025254" cy="23693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>
            <a:normAutofit/>
          </a:bodyPr>
          <a:lstStyle>
            <a:lvl1pPr algn="r">
              <a:defRPr sz="75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7802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hf sldNum="0" hdr="0" ftr="0" dt="0"/>
  <p:txStyles>
    <p:titleStyle>
      <a:lvl1pPr marL="685800" lvl="0" indent="-685800" algn="l" eaLnBrk="1" latinLnBrk="0" hangingPunct="1">
        <a:lnSpc>
          <a:spcPct val="100000"/>
        </a:lnSpc>
        <a:spcBef>
          <a:spcPct val="0"/>
        </a:spcBef>
        <a:buNone/>
        <a:defRPr sz="2700" b="1" kern="1200" baseline="0">
          <a:solidFill>
            <a:srgbClr val="262626"/>
          </a:solidFill>
          <a:latin typeface="+mj-lt"/>
          <a:ea typeface="+mj-ea"/>
          <a:cs typeface="+mj-cs"/>
          <a:sym typeface="Arial" panose="020B0604020202020204" pitchFamily="34" charset="0"/>
        </a:defRPr>
      </a:lvl1pPr>
    </p:titleStyle>
    <p:bodyStyle>
      <a:lvl1pPr marL="171450" lvl="0" indent="-171450" algn="l" defTabSz="685800" eaLnBrk="1" fontAlgn="base" latinLnBrk="0" hangingPunct="1">
        <a:lnSpc>
          <a:spcPct val="130000"/>
        </a:lnSpc>
        <a:spcBef>
          <a:spcPct val="0"/>
        </a:spcBef>
        <a:spcAft>
          <a:spcPts val="750"/>
        </a:spcAft>
        <a:buFont typeface="Arial" panose="020B0604020202020204" pitchFamily="34" charset="0"/>
        <a:buChar char="●"/>
        <a:defRPr sz="1350" kern="1200" baseline="0">
          <a:solidFill>
            <a:srgbClr val="595959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514350" lvl="1" indent="-171450" algn="l" defTabSz="685800" eaLnBrk="1" fontAlgn="base" latinLnBrk="0" hangingPunct="1">
        <a:lnSpc>
          <a:spcPct val="120000"/>
        </a:lnSpc>
        <a:spcBef>
          <a:spcPct val="0"/>
        </a:spcBef>
        <a:spcAft>
          <a:spcPts val="450"/>
        </a:spcAft>
        <a:buFont typeface="Arial" panose="020B0604020202020204" pitchFamily="34" charset="0"/>
        <a:buChar char="●"/>
        <a:defRPr sz="1200" kern="1200" baseline="0">
          <a:solidFill>
            <a:srgbClr val="595959"/>
          </a:solidFill>
          <a:latin typeface="Arial" panose="020B0604020202020204" pitchFamily="34" charset="0"/>
          <a:ea typeface="微软雅黑" panose="020B0503020204020204" charset="-122"/>
          <a:cs typeface="+mn-cs"/>
          <a:sym typeface="Arial" panose="020B0604020202020204" pitchFamily="34" charset="0"/>
        </a:defRPr>
      </a:lvl2pPr>
      <a:lvl3pPr marL="857250" lvl="2" indent="-171450" algn="l" defTabSz="685800" eaLnBrk="1" fontAlgn="base" latinLnBrk="0" hangingPunct="1">
        <a:lnSpc>
          <a:spcPct val="120000"/>
        </a:lnSpc>
        <a:spcBef>
          <a:spcPct val="0"/>
        </a:spcBef>
        <a:spcAft>
          <a:spcPts val="450"/>
        </a:spcAft>
        <a:buFont typeface="Arial" panose="020B0604020202020204" pitchFamily="34" charset="0"/>
        <a:buChar char="●"/>
        <a:defRPr sz="1200" kern="1200" baseline="0">
          <a:solidFill>
            <a:srgbClr val="595959"/>
          </a:solidFill>
          <a:latin typeface="Arial" panose="020B0604020202020204" pitchFamily="34" charset="0"/>
          <a:ea typeface="微软雅黑" panose="020B0503020204020204" charset="-122"/>
          <a:cs typeface="+mn-cs"/>
          <a:sym typeface="Arial" panose="020B0604020202020204" pitchFamily="34" charset="0"/>
        </a:defRPr>
      </a:lvl3pPr>
      <a:lvl4pPr marL="1200150" lvl="3" indent="-171450" algn="l" defTabSz="685800" eaLnBrk="1" fontAlgn="base" latinLnBrk="0" hangingPunct="1">
        <a:lnSpc>
          <a:spcPct val="120000"/>
        </a:lnSpc>
        <a:spcBef>
          <a:spcPct val="0"/>
        </a:spcBef>
        <a:spcAft>
          <a:spcPts val="225"/>
        </a:spcAft>
        <a:buFont typeface="Wingdings" panose="05000000000000000000" pitchFamily="2" charset="2"/>
        <a:buChar char=""/>
        <a:defRPr sz="1050" kern="1200" baseline="0">
          <a:solidFill>
            <a:srgbClr val="595959"/>
          </a:solidFill>
          <a:latin typeface="Arial" panose="020B0604020202020204" pitchFamily="34" charset="0"/>
          <a:ea typeface="微软雅黑" panose="020B0503020204020204" charset="-122"/>
          <a:cs typeface="+mn-cs"/>
          <a:sym typeface="Arial" panose="020B0604020202020204" pitchFamily="34" charset="0"/>
        </a:defRPr>
      </a:lvl4pPr>
      <a:lvl5pPr marL="1543050" lvl="4" indent="-171450" algn="l" defTabSz="685800" eaLnBrk="1" fontAlgn="base" latinLnBrk="0" hangingPunct="1">
        <a:lnSpc>
          <a:spcPct val="120000"/>
        </a:lnSpc>
        <a:spcBef>
          <a:spcPct val="0"/>
        </a:spcBef>
        <a:spcAft>
          <a:spcPts val="225"/>
        </a:spcAft>
        <a:buFont typeface="Arial" panose="020B0604020202020204" pitchFamily="34" charset="0"/>
        <a:buChar char="•"/>
        <a:defRPr sz="1050" kern="1200" baseline="0">
          <a:solidFill>
            <a:srgbClr val="595959"/>
          </a:solidFill>
          <a:latin typeface="Arial" panose="020B0604020202020204" pitchFamily="34" charset="0"/>
          <a:ea typeface="微软雅黑" panose="020B0503020204020204" charset="-122"/>
          <a:cs typeface="+mn-cs"/>
          <a:sym typeface="Arial" panose="020B0604020202020204" pitchFamily="34" charset="0"/>
        </a:defRPr>
      </a:lvl5pPr>
      <a:lvl6pPr marL="1885950" lvl="5" indent="-171450" algn="l" defTabSz="685800" eaLnBrk="1" fontAlgn="base" latinLnBrk="0" hangingPunct="1">
        <a:lnSpc>
          <a:spcPct val="120000"/>
        </a:lnSpc>
        <a:spcBef>
          <a:spcPct val="0"/>
        </a:spcBef>
        <a:spcAft>
          <a:spcPts val="225"/>
        </a:spcAft>
        <a:buFont typeface="Arial" panose="020B0604020202020204" pitchFamily="34" charset="0"/>
        <a:buChar char="•"/>
        <a:defRPr sz="1050" kern="1200" baseline="0">
          <a:solidFill>
            <a:srgbClr val="595959"/>
          </a:solidFill>
          <a:latin typeface="Arial" panose="020B0604020202020204" pitchFamily="34" charset="0"/>
          <a:ea typeface="微软雅黑" panose="020B0503020204020204" charset="-122"/>
          <a:cs typeface="+mn-cs"/>
          <a:sym typeface="Arial" panose="020B0604020202020204" pitchFamily="34" charset="0"/>
        </a:defRPr>
      </a:lvl6pPr>
      <a:lvl7pPr marL="2228850" lvl="6" indent="-171450" algn="l" defTabSz="685800" eaLnBrk="1" fontAlgn="base" latinLnBrk="0" hangingPunct="1">
        <a:lnSpc>
          <a:spcPct val="120000"/>
        </a:lnSpc>
        <a:spcBef>
          <a:spcPct val="0"/>
        </a:spcBef>
        <a:spcAft>
          <a:spcPts val="225"/>
        </a:spcAft>
        <a:buFont typeface="Arial" panose="020B0604020202020204" pitchFamily="34" charset="0"/>
        <a:buChar char="•"/>
        <a:defRPr sz="1050" kern="1200" baseline="0">
          <a:solidFill>
            <a:srgbClr val="595959"/>
          </a:solidFill>
          <a:latin typeface="Arial" panose="020B0604020202020204" pitchFamily="34" charset="0"/>
          <a:ea typeface="微软雅黑" panose="020B0503020204020204" charset="-122"/>
          <a:cs typeface="+mn-cs"/>
          <a:sym typeface="Arial" panose="020B0604020202020204" pitchFamily="34" charset="0"/>
        </a:defRPr>
      </a:lvl7pPr>
      <a:lvl8pPr marL="2571750" lvl="7" indent="-171450" algn="l" defTabSz="685800" eaLnBrk="1" fontAlgn="base" latinLnBrk="0" hangingPunct="1">
        <a:lnSpc>
          <a:spcPct val="120000"/>
        </a:lnSpc>
        <a:spcBef>
          <a:spcPct val="0"/>
        </a:spcBef>
        <a:spcAft>
          <a:spcPts val="225"/>
        </a:spcAft>
        <a:buFont typeface="Arial" panose="020B0604020202020204" pitchFamily="34" charset="0"/>
        <a:buChar char="•"/>
        <a:defRPr sz="1050" kern="1200" baseline="0">
          <a:solidFill>
            <a:srgbClr val="595959"/>
          </a:solidFill>
          <a:latin typeface="Arial" panose="020B0604020202020204" pitchFamily="34" charset="0"/>
          <a:ea typeface="微软雅黑" panose="020B0503020204020204" charset="-122"/>
          <a:cs typeface="+mn-cs"/>
          <a:sym typeface="Arial" panose="020B0604020202020204" pitchFamily="34" charset="0"/>
        </a:defRPr>
      </a:lvl8pPr>
      <a:lvl9pPr marL="2914650" lvl="8" indent="-171450" algn="l" defTabSz="685800" eaLnBrk="1" fontAlgn="base" latinLnBrk="0" hangingPunct="1">
        <a:lnSpc>
          <a:spcPct val="120000"/>
        </a:lnSpc>
        <a:spcBef>
          <a:spcPct val="0"/>
        </a:spcBef>
        <a:spcAft>
          <a:spcPts val="225"/>
        </a:spcAft>
        <a:buFont typeface="Arial" panose="020B0604020202020204" pitchFamily="34" charset="0"/>
        <a:buChar char="•"/>
        <a:defRPr sz="1050" kern="1200" baseline="0">
          <a:solidFill>
            <a:srgbClr val="595959"/>
          </a:solidFill>
          <a:latin typeface="Arial" panose="020B0604020202020204" pitchFamily="34" charset="0"/>
          <a:ea typeface="微软雅黑" panose="020B0503020204020204" charset="-122"/>
          <a:cs typeface="+mn-cs"/>
          <a:sym typeface="Arial" panose="020B0604020202020204" pitchFamily="34" charset="0"/>
        </a:defRPr>
      </a:lvl9pPr>
    </p:bodyStyle>
    <p:otherStyle>
      <a:lvl1pPr marL="0" lvl="0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35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lvl="1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35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2pPr>
      <a:lvl3pPr marL="685800" lvl="2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35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3pPr>
      <a:lvl4pPr marL="1028700" lvl="3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35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4pPr>
      <a:lvl5pPr marL="1371600" lvl="4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35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5pPr>
      <a:lvl6pPr marL="1714500" lvl="5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35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6pPr>
      <a:lvl7pPr marL="2057400" lvl="6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35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7pPr>
      <a:lvl8pPr marL="2400300" lvl="7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35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8pPr>
      <a:lvl9pPr marL="2743200" lvl="8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35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fld id="{C183E886-86A7-4F8D-8780-A286D99A2418}" type="datetime1">
              <a:rPr lang="zh-CN" altLang="en-US" kern="1200" smtClean="0">
                <a:solidFill>
                  <a:prstClr val="black">
                    <a:tint val="75000"/>
                  </a:prstClr>
                </a:solidFill>
                <a:ea typeface="微软雅黑" panose="020B0503020204020204" charset="-122"/>
                <a:cs typeface="+mn-cs"/>
              </a:rPr>
              <a:pPr defTabSz="685800">
                <a:buClrTx/>
                <a:defRPr/>
              </a:pPr>
              <a:t>2024/5/20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微软雅黑" panose="020B0503020204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endParaRPr lang="zh-CN" altLang="en-US" kern="1200">
              <a:solidFill>
                <a:prstClr val="black">
                  <a:tint val="75000"/>
                </a:prstClr>
              </a:solidFill>
              <a:ea typeface="微软雅黑" panose="020B050302020402020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46473" y="4767263"/>
            <a:ext cx="36887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fld id="{C3704629-1E74-47A3-90CD-33454C7737EB}" type="slidenum">
              <a:rPr lang="zh-CN" altLang="en-US" kern="1200" smtClean="0">
                <a:solidFill>
                  <a:prstClr val="black">
                    <a:tint val="75000"/>
                  </a:prstClr>
                </a:solidFill>
                <a:ea typeface="微软雅黑" panose="020B0503020204020204" charset="-122"/>
                <a:cs typeface="+mn-cs"/>
              </a:rPr>
              <a:pPr defTabSz="685800">
                <a:buClrTx/>
                <a:defRPr/>
              </a:pPr>
              <a:t>‹#›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9313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47.jp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48.jp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圆角矩形 55"/>
          <p:cNvSpPr/>
          <p:nvPr/>
        </p:nvSpPr>
        <p:spPr>
          <a:xfrm>
            <a:off x="3286526" y="2546254"/>
            <a:ext cx="1560653" cy="31941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LibCarla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3162527" y="1737756"/>
            <a:ext cx="1828800" cy="1846855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/>
        </p:nvSpPr>
        <p:spPr>
          <a:xfrm>
            <a:off x="3296600" y="3920052"/>
            <a:ext cx="1560653" cy="33695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数字孪生工具</a:t>
            </a:r>
          </a:p>
        </p:txBody>
      </p:sp>
      <p:sp>
        <p:nvSpPr>
          <p:cNvPr id="45" name="圆角矩形 44"/>
          <p:cNvSpPr/>
          <p:nvPr/>
        </p:nvSpPr>
        <p:spPr>
          <a:xfrm>
            <a:off x="3286526" y="3137231"/>
            <a:ext cx="1560653" cy="29733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UE</a:t>
            </a:r>
            <a:r>
              <a:rPr lang="zh-CN" altLang="en-US" b="1">
                <a:solidFill>
                  <a:schemeClr val="tx1"/>
                </a:solidFill>
              </a:rPr>
              <a:t>插件</a:t>
            </a:r>
          </a:p>
        </p:txBody>
      </p:sp>
      <p:sp>
        <p:nvSpPr>
          <p:cNvPr id="46" name="圆角矩形 45"/>
          <p:cNvSpPr/>
          <p:nvPr/>
        </p:nvSpPr>
        <p:spPr>
          <a:xfrm>
            <a:off x="3002728" y="4466271"/>
            <a:ext cx="2148398" cy="31376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OpenStreetMap </a:t>
            </a:r>
            <a:r>
              <a:rPr lang="zh-CN" altLang="en-US" b="1">
                <a:solidFill>
                  <a:schemeClr val="tx1"/>
                </a:solidFill>
              </a:rPr>
              <a:t>地图</a:t>
            </a:r>
          </a:p>
        </p:txBody>
      </p:sp>
      <p:sp>
        <p:nvSpPr>
          <p:cNvPr id="47" name="圆角矩形 46"/>
          <p:cNvSpPr/>
          <p:nvPr/>
        </p:nvSpPr>
        <p:spPr>
          <a:xfrm>
            <a:off x="3286527" y="1952242"/>
            <a:ext cx="1560653" cy="31941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boost:python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518633" y="2595792"/>
            <a:ext cx="572632" cy="220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mtClean="0">
                <a:solidFill>
                  <a:schemeClr val="tx1"/>
                </a:solidFill>
              </a:rPr>
              <a:t>Carla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3104148" y="986683"/>
            <a:ext cx="890557" cy="28855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感知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3695650" y="431331"/>
            <a:ext cx="696349" cy="28855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规划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4182265" y="986683"/>
            <a:ext cx="890557" cy="28855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控制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917851" y="3807170"/>
            <a:ext cx="2298006" cy="1069630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2339495" y="4146838"/>
            <a:ext cx="505752" cy="220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场景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917852" y="316654"/>
            <a:ext cx="2298005" cy="1123768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3020397" y="431331"/>
            <a:ext cx="400740" cy="220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车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4653502" y="448796"/>
            <a:ext cx="400740" cy="220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人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192020" y="698711"/>
            <a:ext cx="653227" cy="220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智能体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cxnSp>
        <p:nvCxnSpPr>
          <p:cNvPr id="7" name="直接箭头连接符 6"/>
          <p:cNvCxnSpPr>
            <a:stCxn id="46" idx="0"/>
            <a:endCxn id="41" idx="2"/>
          </p:cNvCxnSpPr>
          <p:nvPr/>
        </p:nvCxnSpPr>
        <p:spPr>
          <a:xfrm flipV="1">
            <a:off x="4076927" y="4257006"/>
            <a:ext cx="0" cy="20926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41" idx="0"/>
            <a:endCxn id="45" idx="2"/>
          </p:cNvCxnSpPr>
          <p:nvPr/>
        </p:nvCxnSpPr>
        <p:spPr>
          <a:xfrm flipH="1" flipV="1">
            <a:off x="4066853" y="3434565"/>
            <a:ext cx="10074" cy="485487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45" idx="0"/>
            <a:endCxn id="56" idx="2"/>
          </p:cNvCxnSpPr>
          <p:nvPr/>
        </p:nvCxnSpPr>
        <p:spPr>
          <a:xfrm flipV="1">
            <a:off x="4066853" y="2865669"/>
            <a:ext cx="0" cy="27156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56" idx="0"/>
            <a:endCxn id="47" idx="2"/>
          </p:cNvCxnSpPr>
          <p:nvPr/>
        </p:nvCxnSpPr>
        <p:spPr>
          <a:xfrm flipV="1">
            <a:off x="4066853" y="2271657"/>
            <a:ext cx="1" cy="274597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stCxn id="47" idx="0"/>
            <a:endCxn id="49" idx="2"/>
          </p:cNvCxnSpPr>
          <p:nvPr/>
        </p:nvCxnSpPr>
        <p:spPr>
          <a:xfrm flipH="1" flipV="1">
            <a:off x="3549427" y="1275241"/>
            <a:ext cx="517427" cy="6770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49" idx="0"/>
            <a:endCxn id="52" idx="1"/>
          </p:cNvCxnSpPr>
          <p:nvPr/>
        </p:nvCxnSpPr>
        <p:spPr>
          <a:xfrm flipV="1">
            <a:off x="3549427" y="575610"/>
            <a:ext cx="146223" cy="4110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52" idx="3"/>
            <a:endCxn id="55" idx="0"/>
          </p:cNvCxnSpPr>
          <p:nvPr/>
        </p:nvCxnSpPr>
        <p:spPr>
          <a:xfrm>
            <a:off x="4391999" y="575610"/>
            <a:ext cx="235545" cy="4110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>
            <a:stCxn id="55" idx="2"/>
            <a:endCxn id="47" idx="0"/>
          </p:cNvCxnSpPr>
          <p:nvPr/>
        </p:nvCxnSpPr>
        <p:spPr>
          <a:xfrm flipH="1">
            <a:off x="4066854" y="1275241"/>
            <a:ext cx="560690" cy="6770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50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956CA3FA-FFF1-B751-DF44-544224EEB071}"/>
              </a:ext>
            </a:extLst>
          </p:cNvPr>
          <p:cNvSpPr/>
          <p:nvPr/>
        </p:nvSpPr>
        <p:spPr>
          <a:xfrm>
            <a:off x="1104900" y="104776"/>
            <a:ext cx="6819900" cy="495577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6687" y="0"/>
            <a:ext cx="795338" cy="51434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Carla</a:t>
            </a:r>
          </a:p>
          <a:p>
            <a:pPr algn="ctr"/>
            <a:r>
              <a:rPr lang="zh-CN" altLang="en-US" dirty="0"/>
              <a:t>服务器（</a:t>
            </a:r>
            <a:r>
              <a:rPr lang="zh-CN" altLang="en-US"/>
              <a:t>虚幻</a:t>
            </a:r>
            <a:r>
              <a:rPr lang="zh-CN" altLang="en-US" smtClean="0"/>
              <a:t>）</a:t>
            </a:r>
            <a:endParaRPr lang="en-US" altLang="zh-CN" smtClean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50" name="圆角矩形 49"/>
          <p:cNvSpPr/>
          <p:nvPr/>
        </p:nvSpPr>
        <p:spPr>
          <a:xfrm>
            <a:off x="604085" y="704850"/>
            <a:ext cx="715879" cy="42938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Carla</a:t>
            </a: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3" name="圆角矩形 49">
            <a:extLst>
              <a:ext uri="{FF2B5EF4-FFF2-40B4-BE49-F238E27FC236}">
                <a16:creationId xmlns:a16="http://schemas.microsoft.com/office/drawing/2014/main" id="{D0D97B2D-A0F2-8731-75E3-43D7E1834970}"/>
              </a:ext>
            </a:extLst>
          </p:cNvPr>
          <p:cNvSpPr/>
          <p:nvPr/>
        </p:nvSpPr>
        <p:spPr>
          <a:xfrm>
            <a:off x="1875671" y="1035051"/>
            <a:ext cx="2610604" cy="317024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5" name="圆角矩形 49">
            <a:extLst>
              <a:ext uri="{FF2B5EF4-FFF2-40B4-BE49-F238E27FC236}">
                <a16:creationId xmlns:a16="http://schemas.microsoft.com/office/drawing/2014/main" id="{B1E85574-20D8-D11B-A24A-76C7A67BCE85}"/>
              </a:ext>
            </a:extLst>
          </p:cNvPr>
          <p:cNvSpPr/>
          <p:nvPr/>
        </p:nvSpPr>
        <p:spPr>
          <a:xfrm>
            <a:off x="1992769" y="1543450"/>
            <a:ext cx="2376408" cy="61038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抽取责任敏感安全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世界模型</a:t>
            </a:r>
            <a:endParaRPr lang="en-US" altLang="zh-CN" sz="2000" b="1" dirty="0">
              <a:solidFill>
                <a:schemeClr val="tx1"/>
              </a:solidFill>
            </a:endParaRPr>
          </a:p>
        </p:txBody>
      </p:sp>
      <p:sp>
        <p:nvSpPr>
          <p:cNvPr id="6" name="圆角矩形 49">
            <a:extLst>
              <a:ext uri="{FF2B5EF4-FFF2-40B4-BE49-F238E27FC236}">
                <a16:creationId xmlns:a16="http://schemas.microsoft.com/office/drawing/2014/main" id="{934EEC6E-1206-797E-4EF6-9F0BEC29105D}"/>
              </a:ext>
            </a:extLst>
          </p:cNvPr>
          <p:cNvSpPr/>
          <p:nvPr/>
        </p:nvSpPr>
        <p:spPr>
          <a:xfrm>
            <a:off x="1986419" y="2305051"/>
            <a:ext cx="2376408" cy="18033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000" b="1" dirty="0">
              <a:solidFill>
                <a:schemeClr val="tx1"/>
              </a:solidFill>
            </a:endParaRPr>
          </a:p>
        </p:txBody>
      </p:sp>
      <p:sp>
        <p:nvSpPr>
          <p:cNvPr id="7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091195" y="1073150"/>
            <a:ext cx="2118855" cy="44489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责任敏感安全传感器</a:t>
            </a:r>
            <a:endParaRPr lang="en-US" altLang="zh-CN" sz="1600" b="1" dirty="0">
              <a:solidFill>
                <a:schemeClr val="tx1"/>
              </a:solidFill>
            </a:endParaRPr>
          </a:p>
        </p:txBody>
      </p:sp>
      <p:sp>
        <p:nvSpPr>
          <p:cNvPr id="8" name="圆角矩形 49">
            <a:extLst>
              <a:ext uri="{FF2B5EF4-FFF2-40B4-BE49-F238E27FC236}">
                <a16:creationId xmlns:a16="http://schemas.microsoft.com/office/drawing/2014/main" id="{B3DFB896-F0FA-6B40-96DD-949A928D3B73}"/>
              </a:ext>
            </a:extLst>
          </p:cNvPr>
          <p:cNvSpPr/>
          <p:nvPr/>
        </p:nvSpPr>
        <p:spPr>
          <a:xfrm>
            <a:off x="2122879" y="2351910"/>
            <a:ext cx="2118855" cy="44489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smtClean="0">
                <a:solidFill>
                  <a:schemeClr val="tx1"/>
                </a:solidFill>
              </a:rPr>
              <a:t>自动驾驶</a:t>
            </a:r>
            <a:endParaRPr lang="en-US" altLang="zh-CN" sz="1600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sz="1600" b="1" smtClean="0">
                <a:solidFill>
                  <a:schemeClr val="tx1"/>
                </a:solidFill>
              </a:rPr>
              <a:t>责任</a:t>
            </a:r>
            <a:r>
              <a:rPr lang="zh-CN" altLang="en-US" sz="1600" b="1" dirty="0">
                <a:solidFill>
                  <a:schemeClr val="tx1"/>
                </a:solidFill>
              </a:rPr>
              <a:t>敏感安全库</a:t>
            </a:r>
            <a:endParaRPr lang="en-US" altLang="zh-CN" sz="1600" b="1" dirty="0">
              <a:solidFill>
                <a:schemeClr val="tx1"/>
              </a:solidFill>
            </a:endParaRPr>
          </a:p>
        </p:txBody>
      </p:sp>
      <p:sp>
        <p:nvSpPr>
          <p:cNvPr id="9" name="圆角矩形 49">
            <a:extLst>
              <a:ext uri="{FF2B5EF4-FFF2-40B4-BE49-F238E27FC236}">
                <a16:creationId xmlns:a16="http://schemas.microsoft.com/office/drawing/2014/main" id="{4AF3D26C-7284-2536-51B9-ED1839D097DF}"/>
              </a:ext>
            </a:extLst>
          </p:cNvPr>
          <p:cNvSpPr/>
          <p:nvPr/>
        </p:nvSpPr>
        <p:spPr>
          <a:xfrm>
            <a:off x="2288696" y="2830018"/>
            <a:ext cx="881065" cy="54183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抽取</a:t>
            </a:r>
            <a:endParaRPr lang="en-US" altLang="zh-CN" sz="16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1600" b="1" smtClean="0">
                <a:solidFill>
                  <a:schemeClr val="tx1"/>
                </a:solidFill>
              </a:rPr>
              <a:t>情境</a:t>
            </a:r>
            <a:endParaRPr lang="en-US" altLang="zh-CN" sz="1600" b="1" dirty="0">
              <a:solidFill>
                <a:schemeClr val="tx1"/>
              </a:solidFill>
            </a:endParaRPr>
          </a:p>
        </p:txBody>
      </p:sp>
      <p:sp>
        <p:nvSpPr>
          <p:cNvPr id="10" name="圆角矩形 49">
            <a:extLst>
              <a:ext uri="{FF2B5EF4-FFF2-40B4-BE49-F238E27FC236}">
                <a16:creationId xmlns:a16="http://schemas.microsoft.com/office/drawing/2014/main" id="{DFEEE3D3-EAA5-0AC8-A27A-2878C383495B}"/>
              </a:ext>
            </a:extLst>
          </p:cNvPr>
          <p:cNvSpPr/>
          <p:nvPr/>
        </p:nvSpPr>
        <p:spPr>
          <a:xfrm>
            <a:off x="3465687" y="2830018"/>
            <a:ext cx="807485" cy="54183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检查</a:t>
            </a:r>
            <a:endParaRPr lang="en-US" altLang="zh-CN" sz="16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场景</a:t>
            </a:r>
            <a:endParaRPr lang="en-US" altLang="zh-CN" sz="1600" b="1" dirty="0">
              <a:solidFill>
                <a:schemeClr val="tx1"/>
              </a:solidFill>
            </a:endParaRPr>
          </a:p>
        </p:txBody>
      </p:sp>
      <p:sp>
        <p:nvSpPr>
          <p:cNvPr id="11" name="圆角矩形 49">
            <a:extLst>
              <a:ext uri="{FF2B5EF4-FFF2-40B4-BE49-F238E27FC236}">
                <a16:creationId xmlns:a16="http://schemas.microsoft.com/office/drawing/2014/main" id="{2EB1DC91-08CA-00D1-EA5B-FD064D9D4568}"/>
              </a:ext>
            </a:extLst>
          </p:cNvPr>
          <p:cNvSpPr/>
          <p:nvPr/>
        </p:nvSpPr>
        <p:spPr>
          <a:xfrm>
            <a:off x="2334873" y="3592231"/>
            <a:ext cx="1692199" cy="44489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解析并变换响应</a:t>
            </a:r>
            <a:endParaRPr lang="en-US" altLang="zh-CN" sz="1600" b="1" dirty="0">
              <a:solidFill>
                <a:schemeClr val="tx1"/>
              </a:solidFill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0BEFF20-0D3A-03BD-3546-427C7015C76C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3174623" y="2153831"/>
            <a:ext cx="6350" cy="1512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49">
            <a:extLst>
              <a:ext uri="{FF2B5EF4-FFF2-40B4-BE49-F238E27FC236}">
                <a16:creationId xmlns:a16="http://schemas.microsoft.com/office/drawing/2014/main" id="{354C744C-9E9F-32F1-695F-B7E46C452772}"/>
              </a:ext>
            </a:extLst>
          </p:cNvPr>
          <p:cNvSpPr/>
          <p:nvPr/>
        </p:nvSpPr>
        <p:spPr>
          <a:xfrm>
            <a:off x="5503283" y="2382446"/>
            <a:ext cx="1629221" cy="261627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19" name="圆角矩形 49">
            <a:extLst>
              <a:ext uri="{FF2B5EF4-FFF2-40B4-BE49-F238E27FC236}">
                <a16:creationId xmlns:a16="http://schemas.microsoft.com/office/drawing/2014/main" id="{FC767941-5A5A-6DAC-A821-65037BAA998B}"/>
              </a:ext>
            </a:extLst>
          </p:cNvPr>
          <p:cNvSpPr/>
          <p:nvPr/>
        </p:nvSpPr>
        <p:spPr>
          <a:xfrm>
            <a:off x="5590064" y="2636437"/>
            <a:ext cx="1542440" cy="44489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责任敏感安全</a:t>
            </a:r>
            <a:endParaRPr lang="en-US" altLang="zh-CN" sz="16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限制器</a:t>
            </a:r>
            <a:endParaRPr lang="en-US" altLang="zh-CN" sz="1600" b="1" dirty="0">
              <a:solidFill>
                <a:schemeClr val="tx1"/>
              </a:solidFill>
            </a:endParaRPr>
          </a:p>
        </p:txBody>
      </p:sp>
      <p:sp>
        <p:nvSpPr>
          <p:cNvPr id="21" name="圆角矩形 49">
            <a:extLst>
              <a:ext uri="{FF2B5EF4-FFF2-40B4-BE49-F238E27FC236}">
                <a16:creationId xmlns:a16="http://schemas.microsoft.com/office/drawing/2014/main" id="{7E857686-B304-861F-A3E9-63285572C073}"/>
              </a:ext>
            </a:extLst>
          </p:cNvPr>
          <p:cNvSpPr/>
          <p:nvPr/>
        </p:nvSpPr>
        <p:spPr>
          <a:xfrm>
            <a:off x="5553194" y="3621326"/>
            <a:ext cx="1542440" cy="8897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执行责任敏感安全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限制</a:t>
            </a:r>
            <a:endParaRPr lang="en-US" altLang="zh-CN" sz="2000" b="1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3AA3BF9-81F4-D29D-BDC3-17167D6FD8F4}"/>
              </a:ext>
            </a:extLst>
          </p:cNvPr>
          <p:cNvSpPr/>
          <p:nvPr/>
        </p:nvSpPr>
        <p:spPr>
          <a:xfrm>
            <a:off x="8105079" y="0"/>
            <a:ext cx="795338" cy="51434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Carla</a:t>
            </a:r>
          </a:p>
          <a:p>
            <a:pPr algn="ctr"/>
            <a:r>
              <a:rPr lang="zh-CN" altLang="en-US" dirty="0"/>
              <a:t>客户器</a:t>
            </a:r>
            <a:r>
              <a:rPr lang="en-US" altLang="zh-CN" dirty="0"/>
              <a:t>(</a:t>
            </a:r>
            <a:r>
              <a:rPr lang="en-US" altLang="zh-CN"/>
              <a:t>Python</a:t>
            </a:r>
            <a:r>
              <a:rPr lang="en-US" altLang="zh-CN" smtClean="0"/>
              <a:t>)</a:t>
            </a:r>
          </a:p>
          <a:p>
            <a:pPr algn="ctr"/>
            <a:endParaRPr lang="en-US" altLang="zh-CN" smtClean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23" name="圆角矩形 49">
            <a:extLst>
              <a:ext uri="{FF2B5EF4-FFF2-40B4-BE49-F238E27FC236}">
                <a16:creationId xmlns:a16="http://schemas.microsoft.com/office/drawing/2014/main" id="{D40127FB-AE16-25E0-2869-4DC66F339544}"/>
              </a:ext>
            </a:extLst>
          </p:cNvPr>
          <p:cNvSpPr/>
          <p:nvPr/>
        </p:nvSpPr>
        <p:spPr>
          <a:xfrm>
            <a:off x="7670540" y="800105"/>
            <a:ext cx="795338" cy="419861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客户端示例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C6571851-7C79-8A64-3EA3-25345CC35CF1}"/>
              </a:ext>
            </a:extLst>
          </p:cNvPr>
          <p:cNvCxnSpPr/>
          <p:nvPr/>
        </p:nvCxnSpPr>
        <p:spPr>
          <a:xfrm>
            <a:off x="1319964" y="977900"/>
            <a:ext cx="635057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625674" y="645376"/>
            <a:ext cx="1165401" cy="279592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相机图像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24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385178" y="121213"/>
            <a:ext cx="1904745" cy="279592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Carla </a:t>
            </a:r>
            <a:r>
              <a:rPr lang="zh-CN" altLang="en-US" b="1" smtClean="0">
                <a:solidFill>
                  <a:schemeClr val="tx1"/>
                </a:solidFill>
              </a:rPr>
              <a:t>客户端 </a:t>
            </a:r>
            <a:r>
              <a:rPr lang="en-US" altLang="zh-CN" b="1" smtClean="0">
                <a:solidFill>
                  <a:schemeClr val="tx1"/>
                </a:solidFill>
              </a:rPr>
              <a:t>(C++)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1319964" y="1776292"/>
            <a:ext cx="555707" cy="34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1268924" y="1378253"/>
            <a:ext cx="60674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世界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数据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1319964" y="2881430"/>
            <a:ext cx="555708" cy="5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1286286" y="2974394"/>
            <a:ext cx="62306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调试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绘图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28" name="直接箭头连接符 27"/>
          <p:cNvCxnSpPr>
            <a:endCxn id="9" idx="1"/>
          </p:cNvCxnSpPr>
          <p:nvPr/>
        </p:nvCxnSpPr>
        <p:spPr>
          <a:xfrm>
            <a:off x="1992769" y="3100934"/>
            <a:ext cx="29592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endCxn id="10" idx="1"/>
          </p:cNvCxnSpPr>
          <p:nvPr/>
        </p:nvCxnSpPr>
        <p:spPr>
          <a:xfrm>
            <a:off x="3177798" y="3100934"/>
            <a:ext cx="28788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连接符 35"/>
          <p:cNvCxnSpPr>
            <a:stCxn id="10" idx="2"/>
            <a:endCxn id="11" idx="0"/>
          </p:cNvCxnSpPr>
          <p:nvPr/>
        </p:nvCxnSpPr>
        <p:spPr>
          <a:xfrm rot="5400000">
            <a:off x="3415012" y="3137812"/>
            <a:ext cx="220381" cy="688457"/>
          </a:xfrm>
          <a:prstGeom prst="bentConnector3">
            <a:avLst>
              <a:gd name="adj1" fmla="val 3617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1319964" y="4328160"/>
            <a:ext cx="4174645" cy="82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 flipH="1">
            <a:off x="1319965" y="4733339"/>
            <a:ext cx="4174644" cy="139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806036" y="4336416"/>
            <a:ext cx="130876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车辆物理模型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47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820179" y="4733339"/>
            <a:ext cx="130876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最终车辆控制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48" name="直接箭头连接符 47"/>
          <p:cNvCxnSpPr/>
          <p:nvPr/>
        </p:nvCxnSpPr>
        <p:spPr>
          <a:xfrm flipV="1">
            <a:off x="4501241" y="2721137"/>
            <a:ext cx="993368" cy="101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464962" y="2441545"/>
            <a:ext cx="107061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路线速度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 flipV="1">
            <a:off x="4494948" y="3324695"/>
            <a:ext cx="999661" cy="114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436218" y="2962935"/>
            <a:ext cx="107061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责任敏感安全响应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60" name="直接箭头连接符 59"/>
          <p:cNvCxnSpPr/>
          <p:nvPr/>
        </p:nvCxnSpPr>
        <p:spPr>
          <a:xfrm flipV="1">
            <a:off x="4494948" y="3814680"/>
            <a:ext cx="999661" cy="928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407153" y="3535034"/>
            <a:ext cx="1149570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加速度限制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66" name="直接箭头连接符 65"/>
          <p:cNvCxnSpPr/>
          <p:nvPr/>
        </p:nvCxnSpPr>
        <p:spPr>
          <a:xfrm flipH="1">
            <a:off x="7132504" y="3371850"/>
            <a:ext cx="53803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094686" y="2994790"/>
            <a:ext cx="61367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车辆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控制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69" name="直接箭头连接符 68"/>
          <p:cNvCxnSpPr/>
          <p:nvPr/>
        </p:nvCxnSpPr>
        <p:spPr>
          <a:xfrm flipH="1">
            <a:off x="4494948" y="1432041"/>
            <a:ext cx="317559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5232507" y="1136522"/>
            <a:ext cx="164470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责任敏感安全参数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72" name="直接箭头连接符 71"/>
          <p:cNvCxnSpPr/>
          <p:nvPr/>
        </p:nvCxnSpPr>
        <p:spPr>
          <a:xfrm>
            <a:off x="4494948" y="1974797"/>
            <a:ext cx="3175592" cy="76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5232506" y="1682290"/>
            <a:ext cx="164470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责任敏感安全响应</a:t>
            </a:r>
            <a:endParaRPr lang="en-US" altLang="zh-C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39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矩形 126"/>
          <p:cNvSpPr/>
          <p:nvPr/>
        </p:nvSpPr>
        <p:spPr>
          <a:xfrm>
            <a:off x="4254697" y="537417"/>
            <a:ext cx="1957665" cy="3668242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34" name="圆角矩形 29"/>
          <p:cNvSpPr/>
          <p:nvPr/>
        </p:nvSpPr>
        <p:spPr>
          <a:xfrm>
            <a:off x="4774528" y="2503939"/>
            <a:ext cx="918000" cy="389504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</a:gra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数据服务器</a:t>
            </a:r>
            <a:endParaRPr lang="zh-CN" altLang="en-US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40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411177" y="563162"/>
            <a:ext cx="164470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仿真桥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371831" y="28641"/>
            <a:ext cx="3662946" cy="4472476"/>
          </a:xfrm>
          <a:prstGeom prst="rect">
            <a:avLst/>
          </a:prstGeom>
          <a:noFill/>
          <a:ln w="12700" cap="rnd">
            <a:solidFill>
              <a:srgbClr val="00B05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53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1811360" y="85818"/>
            <a:ext cx="164470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数字世界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155" name="矩形 154"/>
          <p:cNvSpPr/>
          <p:nvPr/>
        </p:nvSpPr>
        <p:spPr>
          <a:xfrm>
            <a:off x="6917724" y="28640"/>
            <a:ext cx="1957665" cy="4472477"/>
          </a:xfrm>
          <a:prstGeom prst="rect">
            <a:avLst/>
          </a:prstGeom>
          <a:noFill/>
          <a:ln w="12700" cap="rnd">
            <a:solidFill>
              <a:schemeClr val="accent6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56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074204" y="88508"/>
            <a:ext cx="164470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物理世界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692" y="1176395"/>
            <a:ext cx="1415736" cy="887736"/>
          </a:xfrm>
          <a:prstGeom prst="rect">
            <a:avLst/>
          </a:prstGeom>
        </p:spPr>
      </p:pic>
      <p:sp>
        <p:nvSpPr>
          <p:cNvPr id="157" name="圆角矩形 156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717529" y="930689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真实的位置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028" y="2141989"/>
            <a:ext cx="381000" cy="361950"/>
          </a:xfrm>
          <a:prstGeom prst="rect">
            <a:avLst/>
          </a:prstGeom>
        </p:spPr>
      </p:pic>
      <p:sp>
        <p:nvSpPr>
          <p:cNvPr id="158" name="圆角矩形 157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682982" y="3053659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数字场景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2052" y="3292505"/>
            <a:ext cx="1422952" cy="9131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2145" y="1901719"/>
            <a:ext cx="1749563" cy="987253"/>
          </a:xfrm>
          <a:prstGeom prst="rect">
            <a:avLst/>
          </a:prstGeom>
        </p:spPr>
      </p:pic>
      <p:sp>
        <p:nvSpPr>
          <p:cNvPr id="159" name="圆角矩形 158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338218" y="1481214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真实交通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160" name="圆角矩形 15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304216" y="2839806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多驾驶仿真器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582" y="3348307"/>
            <a:ext cx="1681888" cy="971757"/>
          </a:xfrm>
          <a:prstGeom prst="rect">
            <a:avLst/>
          </a:prstGeom>
        </p:spPr>
      </p:pic>
      <p:sp>
        <p:nvSpPr>
          <p:cNvPr id="161" name="圆角矩形 160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338218" y="4268167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行人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4171" y="383530"/>
            <a:ext cx="1730438" cy="112386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765" y="146633"/>
            <a:ext cx="1598074" cy="867732"/>
          </a:xfrm>
          <a:prstGeom prst="rect">
            <a:avLst/>
          </a:prstGeom>
        </p:spPr>
      </p:pic>
      <p:sp>
        <p:nvSpPr>
          <p:cNvPr id="162" name="圆角矩形 161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867190" y="959657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车辆行驶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299" y="1170565"/>
            <a:ext cx="1617314" cy="905102"/>
          </a:xfrm>
          <a:prstGeom prst="rect">
            <a:avLst/>
          </a:prstGeom>
        </p:spPr>
      </p:pic>
      <p:sp>
        <p:nvSpPr>
          <p:cNvPr id="163" name="圆角矩形 162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879723" y="2019387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自动驾驶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9213" y="2271081"/>
            <a:ext cx="1614626" cy="876720"/>
          </a:xfrm>
          <a:prstGeom prst="rect">
            <a:avLst/>
          </a:prstGeom>
        </p:spPr>
      </p:pic>
      <p:sp>
        <p:nvSpPr>
          <p:cNvPr id="164" name="圆角矩形 163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865545" y="3084105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交通生成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5480" y="3182933"/>
            <a:ext cx="1645018" cy="1018742"/>
          </a:xfrm>
          <a:prstGeom prst="rect">
            <a:avLst/>
          </a:prstGeom>
        </p:spPr>
      </p:pic>
      <p:sp>
        <p:nvSpPr>
          <p:cNvPr id="165" name="圆角矩形 164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830501" y="4273204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行人生成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166" name="矩形 165"/>
          <p:cNvSpPr/>
          <p:nvPr/>
        </p:nvSpPr>
        <p:spPr>
          <a:xfrm>
            <a:off x="2755117" y="1112782"/>
            <a:ext cx="1170476" cy="2565126"/>
          </a:xfrm>
          <a:prstGeom prst="rect">
            <a:avLst/>
          </a:prstGeom>
          <a:noFill/>
          <a:ln w="12700" cap="rnd">
            <a:solidFill>
              <a:schemeClr val="bg1">
                <a:lumMod val="50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67" name="圆角矩形 166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792391" y="1176395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交通参与者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168" name="矩形 167"/>
          <p:cNvSpPr/>
          <p:nvPr/>
        </p:nvSpPr>
        <p:spPr>
          <a:xfrm>
            <a:off x="2835645" y="1774651"/>
            <a:ext cx="999113" cy="1321413"/>
          </a:xfrm>
          <a:prstGeom prst="rect">
            <a:avLst/>
          </a:prstGeom>
          <a:noFill/>
          <a:ln w="12700" cap="rnd">
            <a:solidFill>
              <a:schemeClr val="bg1">
                <a:lumMod val="5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69" name="圆角矩形 168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769031" y="1519600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车辆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170" name="圆角矩形 16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759557" y="1841848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smtClean="0">
                <a:solidFill>
                  <a:schemeClr val="tx1"/>
                </a:solidFill>
              </a:rPr>
              <a:t>CAV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171" name="圆角矩形 170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769584" y="2218784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smtClean="0">
                <a:solidFill>
                  <a:schemeClr val="tx1"/>
                </a:solidFill>
              </a:rPr>
              <a:t>CV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172" name="圆角矩形 171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793543" y="2575188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smtClean="0">
                <a:solidFill>
                  <a:schemeClr val="tx1"/>
                </a:solidFill>
              </a:rPr>
              <a:t>HDV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173" name="圆角矩形 172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734147" y="3266809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行人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cxnSp>
        <p:nvCxnSpPr>
          <p:cNvPr id="25" name="肘形连接符 24"/>
          <p:cNvCxnSpPr>
            <a:stCxn id="170" idx="1"/>
            <a:endCxn id="11" idx="3"/>
          </p:cNvCxnSpPr>
          <p:nvPr/>
        </p:nvCxnSpPr>
        <p:spPr>
          <a:xfrm rot="10800000">
            <a:off x="2163839" y="580500"/>
            <a:ext cx="595718" cy="14011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肘形连接符 30"/>
          <p:cNvCxnSpPr>
            <a:stCxn id="171" idx="1"/>
            <a:endCxn id="12" idx="3"/>
          </p:cNvCxnSpPr>
          <p:nvPr/>
        </p:nvCxnSpPr>
        <p:spPr>
          <a:xfrm rot="10800000">
            <a:off x="2195614" y="1623116"/>
            <a:ext cx="573971" cy="735464"/>
          </a:xfrm>
          <a:prstGeom prst="bentConnector3">
            <a:avLst>
              <a:gd name="adj1" fmla="val 685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肘形连接符 33"/>
          <p:cNvCxnSpPr>
            <a:stCxn id="172" idx="1"/>
            <a:endCxn id="13" idx="3"/>
          </p:cNvCxnSpPr>
          <p:nvPr/>
        </p:nvCxnSpPr>
        <p:spPr>
          <a:xfrm rot="10800000">
            <a:off x="2163839" y="2709442"/>
            <a:ext cx="629704" cy="55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肘形连接符 36"/>
          <p:cNvCxnSpPr>
            <a:stCxn id="173" idx="1"/>
            <a:endCxn id="9" idx="3"/>
          </p:cNvCxnSpPr>
          <p:nvPr/>
        </p:nvCxnSpPr>
        <p:spPr>
          <a:xfrm rot="10800000" flipV="1">
            <a:off x="2197471" y="3406604"/>
            <a:ext cx="536677" cy="42758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连接符 39"/>
          <p:cNvCxnSpPr>
            <a:stCxn id="134" idx="3"/>
            <a:endCxn id="10" idx="1"/>
          </p:cNvCxnSpPr>
          <p:nvPr/>
        </p:nvCxnSpPr>
        <p:spPr>
          <a:xfrm flipV="1">
            <a:off x="5692528" y="945461"/>
            <a:ext cx="1351643" cy="17532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肘形连接符 41"/>
          <p:cNvCxnSpPr>
            <a:stCxn id="134" idx="3"/>
            <a:endCxn id="15" idx="1"/>
          </p:cNvCxnSpPr>
          <p:nvPr/>
        </p:nvCxnSpPr>
        <p:spPr>
          <a:xfrm>
            <a:off x="5692528" y="2698691"/>
            <a:ext cx="1422952" cy="99361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endCxn id="134" idx="1"/>
          </p:cNvCxnSpPr>
          <p:nvPr/>
        </p:nvCxnSpPr>
        <p:spPr>
          <a:xfrm>
            <a:off x="3925593" y="2698691"/>
            <a:ext cx="848935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矩形 198"/>
          <p:cNvSpPr/>
          <p:nvPr/>
        </p:nvSpPr>
        <p:spPr>
          <a:xfrm>
            <a:off x="371831" y="4567609"/>
            <a:ext cx="8503558" cy="540357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200" name="圆角矩形 19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71831" y="4696531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00" b="1" smtClean="0">
                <a:solidFill>
                  <a:schemeClr val="tx1"/>
                </a:solidFill>
              </a:rPr>
              <a:t>支持工具</a:t>
            </a:r>
            <a:endParaRPr lang="en-US" altLang="zh-CN" sz="1300" b="1" dirty="0">
              <a:solidFill>
                <a:schemeClr val="tx1"/>
              </a:solidFill>
            </a:endParaRPr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60435" y="4603802"/>
            <a:ext cx="685737" cy="447402"/>
          </a:xfrm>
          <a:prstGeom prst="rect">
            <a:avLst/>
          </a:prstGeom>
        </p:spPr>
      </p:pic>
      <p:sp>
        <p:nvSpPr>
          <p:cNvPr id="203" name="圆角矩形 202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636488" y="4723697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车辆轨迹生成数据集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204" name="圆角矩形 203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5111270" y="4714239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场景创建工具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4108" name="图片 410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82982" y="4628747"/>
            <a:ext cx="512018" cy="450576"/>
          </a:xfrm>
          <a:prstGeom prst="rect">
            <a:avLst/>
          </a:prstGeom>
        </p:spPr>
      </p:pic>
      <p:pic>
        <p:nvPicPr>
          <p:cNvPr id="4128" name="图片 41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40512" y="4615660"/>
            <a:ext cx="657915" cy="441334"/>
          </a:xfrm>
          <a:prstGeom prst="rect">
            <a:avLst/>
          </a:prstGeom>
        </p:spPr>
      </p:pic>
      <p:sp>
        <p:nvSpPr>
          <p:cNvPr id="207" name="圆角矩形 206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680616" y="4690872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计算机视觉</a:t>
            </a:r>
            <a:endParaRPr lang="en-US" altLang="zh-CN" sz="1100" smtClean="0">
              <a:solidFill>
                <a:schemeClr val="tx1"/>
              </a:solidFill>
            </a:endParaRPr>
          </a:p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解决方案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cxnSp>
        <p:nvCxnSpPr>
          <p:cNvPr id="4130" name="直接箭头连接符 4129"/>
          <p:cNvCxnSpPr>
            <a:stCxn id="4108" idx="0"/>
          </p:cNvCxnSpPr>
          <p:nvPr/>
        </p:nvCxnSpPr>
        <p:spPr>
          <a:xfrm flipV="1">
            <a:off x="4938991" y="4205659"/>
            <a:ext cx="0" cy="4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4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2947614" y="3277732"/>
            <a:ext cx="1304418" cy="434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  <a:sym typeface="Wingdings 2" panose="05020102010507070707" pitchFamily="18" charset="2"/>
              </a:rPr>
              <a:t> 生成</a:t>
            </a:r>
            <a:r>
              <a:rPr lang="zh-CN" altLang="en-US" b="1" smtClean="0">
                <a:solidFill>
                  <a:schemeClr val="tx1"/>
                </a:solidFill>
              </a:rPr>
              <a:t>独特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的 </a:t>
            </a:r>
            <a:r>
              <a:rPr lang="en-US" altLang="zh-CN" b="1" smtClean="0">
                <a:solidFill>
                  <a:schemeClr val="tx1"/>
                </a:solidFill>
              </a:rPr>
              <a:t>Carla </a:t>
            </a:r>
            <a:r>
              <a:rPr lang="zh-CN" altLang="en-US" b="1" smtClean="0">
                <a:solidFill>
                  <a:schemeClr val="tx1"/>
                </a:solidFill>
              </a:rPr>
              <a:t>地图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1152606" y="2243739"/>
            <a:ext cx="1922874" cy="434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OpenStreetMap </a:t>
            </a:r>
            <a:r>
              <a:rPr lang="zh-CN" altLang="en-US" b="1" smtClean="0">
                <a:solidFill>
                  <a:schemeClr val="tx1"/>
                </a:solidFill>
              </a:rPr>
              <a:t>区域（</a:t>
            </a:r>
            <a:r>
              <a:rPr lang="en-US" altLang="zh-CN" b="1" smtClean="0">
                <a:solidFill>
                  <a:schemeClr val="tx1"/>
                </a:solidFill>
              </a:rPr>
              <a:t>URL</a:t>
            </a:r>
            <a:r>
              <a:rPr lang="zh-CN" altLang="en-US" b="1" smtClean="0">
                <a:solidFill>
                  <a:schemeClr val="tx1"/>
                </a:solidFill>
              </a:rPr>
              <a:t>或</a:t>
            </a:r>
            <a:r>
              <a:rPr lang="en-US" altLang="zh-CN" b="1" smtClean="0">
                <a:solidFill>
                  <a:schemeClr val="tx1"/>
                </a:solidFill>
              </a:rPr>
              <a:t>.osm</a:t>
            </a:r>
            <a:r>
              <a:rPr lang="zh-CN" altLang="en-US" b="1" smtClean="0">
                <a:solidFill>
                  <a:schemeClr val="tx1"/>
                </a:solidFill>
              </a:rPr>
              <a:t>）</a:t>
            </a:r>
            <a:endParaRPr lang="zh-CN" altLang="en-US" b="1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03" y="646020"/>
            <a:ext cx="1809750" cy="1571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165" y="650783"/>
            <a:ext cx="1771650" cy="1562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165" y="3024766"/>
            <a:ext cx="1781175" cy="154305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5080907" y="2372459"/>
            <a:ext cx="1014292" cy="434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b="1" smtClean="0">
                <a:solidFill>
                  <a:schemeClr val="tx1"/>
                </a:solidFill>
                <a:sym typeface="Wingdings 2" panose="05020102010507070707" pitchFamily="18" charset="2"/>
              </a:rPr>
              <a:t></a:t>
            </a:r>
            <a:r>
              <a:rPr lang="zh-CN" altLang="en-US" b="1" smtClean="0">
                <a:solidFill>
                  <a:schemeClr val="tx1"/>
                </a:solidFill>
                <a:sym typeface="Wingdings 2" panose="05020102010507070707" pitchFamily="18" charset="2"/>
              </a:rPr>
              <a:t> </a:t>
            </a:r>
            <a:r>
              <a:rPr lang="zh-CN" altLang="en-US" b="1" smtClean="0">
                <a:solidFill>
                  <a:schemeClr val="tx1"/>
                </a:solidFill>
              </a:rPr>
              <a:t>程序化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建筑生成</a:t>
            </a:r>
            <a:endParaRPr lang="zh-CN" altLang="en-US" b="1">
              <a:solidFill>
                <a:schemeClr val="tx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80" y="2998695"/>
            <a:ext cx="1790700" cy="1562100"/>
          </a:xfrm>
          <a:prstGeom prst="rect">
            <a:avLst/>
          </a:prstGeom>
        </p:spPr>
      </p:pic>
      <p:cxnSp>
        <p:nvCxnSpPr>
          <p:cNvPr id="14" name="直接箭头连接符 13"/>
          <p:cNvCxnSpPr>
            <a:stCxn id="3" idx="3"/>
            <a:endCxn id="5" idx="1"/>
          </p:cNvCxnSpPr>
          <p:nvPr/>
        </p:nvCxnSpPr>
        <p:spPr>
          <a:xfrm>
            <a:off x="3033353" y="1431833"/>
            <a:ext cx="109081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endCxn id="7" idx="0"/>
          </p:cNvCxnSpPr>
          <p:nvPr/>
        </p:nvCxnSpPr>
        <p:spPr>
          <a:xfrm>
            <a:off x="5009990" y="2243739"/>
            <a:ext cx="4763" cy="7810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7" idx="1"/>
          </p:cNvCxnSpPr>
          <p:nvPr/>
        </p:nvCxnSpPr>
        <p:spPr>
          <a:xfrm flipH="1">
            <a:off x="3119571" y="3796291"/>
            <a:ext cx="100459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3011360" y="1066625"/>
            <a:ext cx="1124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smtClean="0">
                <a:sym typeface="Wingdings 2" panose="05020102010507070707" pitchFamily="18" charset="2"/>
              </a:rPr>
              <a:t></a:t>
            </a:r>
            <a:r>
              <a:rPr lang="zh-CN" altLang="en-US" smtClean="0">
                <a:sym typeface="Wingdings 2" panose="05020102010507070707" pitchFamily="18" charset="2"/>
              </a:rPr>
              <a:t> 路网抽取</a:t>
            </a:r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5837804" y="1228207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>
                <a:sym typeface="Wingdings 2" panose="05020102010507070707" pitchFamily="18" charset="2"/>
              </a:rPr>
              <a:t>.xodr</a:t>
            </a:r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3181683" y="1434660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>
                <a:sym typeface="Wingdings 2" panose="05020102010507070707" pitchFamily="18" charset="2"/>
              </a:rPr>
              <a:t>osm2odr</a:t>
            </a:r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3181683" y="2344178"/>
            <a:ext cx="1911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ym typeface="Wingdings 2" panose="05020102010507070707" pitchFamily="18" charset="2"/>
              </a:rPr>
              <a:t>UOpenDriveToMap</a:t>
            </a:r>
            <a:r>
              <a:rPr lang="en-US" altLang="zh-CN" smtClean="0">
                <a:sym typeface="Wingdings 2" panose="05020102010507070707" pitchFamily="18" charset="2"/>
              </a:rPr>
              <a:t>::</a:t>
            </a:r>
          </a:p>
          <a:p>
            <a:pPr algn="ctr"/>
            <a:r>
              <a:rPr lang="en-US" altLang="zh-CN" smtClean="0">
                <a:sym typeface="Wingdings 2" panose="05020102010507070707" pitchFamily="18" charset="2"/>
              </a:rPr>
              <a:t>GenerateAll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406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矩形 101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7605970" y="644681"/>
            <a:ext cx="1352840" cy="439815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585097" y="4460242"/>
            <a:ext cx="5826972" cy="6096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08148" y="3006629"/>
            <a:ext cx="5803921" cy="12581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51614" y="54372"/>
            <a:ext cx="1257000" cy="6713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smtClean="0"/>
              <a:t>方案层</a:t>
            </a:r>
            <a:endParaRPr lang="zh-CN" altLang="en-US" sz="24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74666" y="841904"/>
            <a:ext cx="1257000" cy="6713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smtClean="0"/>
              <a:t>产品层</a:t>
            </a:r>
            <a:endParaRPr lang="zh-CN" altLang="en-US" sz="24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74764" y="1598701"/>
            <a:ext cx="1257000" cy="124235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smtClean="0"/>
              <a:t>服务层</a:t>
            </a:r>
            <a:endParaRPr lang="zh-CN" altLang="en-US" sz="24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93925" y="3002771"/>
            <a:ext cx="1257000" cy="126196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/>
              <a:t>AI </a:t>
            </a:r>
            <a:r>
              <a:rPr lang="zh-CN" altLang="en-US" sz="2400" smtClean="0"/>
              <a:t>层</a:t>
            </a:r>
            <a:endParaRPr lang="zh-CN" altLang="en-US" sz="24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82448" y="4398511"/>
            <a:ext cx="1257000" cy="6713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smtClean="0"/>
              <a:t>数据层</a:t>
            </a:r>
            <a:endParaRPr lang="zh-CN" altLang="en-US" sz="24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588804" y="54372"/>
            <a:ext cx="5803921" cy="671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7624646" y="54372"/>
            <a:ext cx="1334164" cy="5092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smtClean="0"/>
              <a:t>支撑层</a:t>
            </a:r>
            <a:endParaRPr lang="zh-CN" altLang="en-US" sz="2800" dirty="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94909" y="135394"/>
            <a:ext cx="1785573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交通决策治理</a:t>
            </a:r>
            <a:endParaRPr lang="zh-CN" altLang="en-US" sz="2000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11855" y="841904"/>
            <a:ext cx="5803922" cy="671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3137209" y="922925"/>
            <a:ext cx="1234426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场景生成</a:t>
            </a:r>
            <a:endParaRPr lang="zh-CN" altLang="en-US" sz="2000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4602761" y="922925"/>
            <a:ext cx="1250433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自动驾驶</a:t>
            </a:r>
            <a:endParaRPr lang="zh-CN" altLang="en-US" sz="2000" dirty="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3586587" y="145039"/>
            <a:ext cx="1785573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基础设施评估</a:t>
            </a:r>
            <a:endParaRPr lang="zh-CN" altLang="en-US" sz="2000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6037836" y="922925"/>
            <a:ext cx="1250433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信控优化</a:t>
            </a:r>
            <a:endParaRPr lang="zh-CN" altLang="en-US" sz="2000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588804" y="1598700"/>
            <a:ext cx="5803921" cy="12423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94909" y="1687439"/>
            <a:ext cx="5570307" cy="3858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用户中心</a:t>
            </a:r>
            <a:r>
              <a:rPr lang="en-US" altLang="zh-CN" sz="2000" smtClean="0"/>
              <a:t>/</a:t>
            </a:r>
            <a:r>
              <a:rPr lang="zh-CN" altLang="en-US" sz="2000" smtClean="0"/>
              <a:t>网关</a:t>
            </a:r>
            <a:endParaRPr lang="zh-CN" altLang="en-US" sz="2000" dirty="0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768508" y="909351"/>
            <a:ext cx="1229988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语音交互</a:t>
            </a:r>
            <a:endParaRPr lang="zh-CN" altLang="en-US" sz="2000" dirty="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3077646" y="3674328"/>
            <a:ext cx="1229988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图像识别</a:t>
            </a:r>
            <a:endParaRPr lang="zh-CN" altLang="en-US" sz="2000" dirty="0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45564" y="3053655"/>
            <a:ext cx="1817981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生成式大模型</a:t>
            </a:r>
            <a:endParaRPr lang="zh-CN" altLang="en-US" sz="2000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3566980" y="3067293"/>
            <a:ext cx="1229988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语音识别</a:t>
            </a:r>
            <a:endParaRPr lang="zh-CN" altLang="en-US" sz="2000" dirty="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94909" y="2192639"/>
            <a:ext cx="1280535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分析中心</a:t>
            </a:r>
            <a:endParaRPr lang="zh-CN" altLang="en-US" sz="2000" dirty="0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3217007" y="2201053"/>
            <a:ext cx="1217658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策略中心</a:t>
            </a:r>
            <a:endParaRPr lang="zh-CN" altLang="en-US" sz="2000" dirty="0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4640617" y="2184953"/>
            <a:ext cx="1217658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事件中心</a:t>
            </a:r>
            <a:endParaRPr lang="zh-CN" altLang="en-US" sz="2000" dirty="0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6022784" y="4510397"/>
            <a:ext cx="1280535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虚幻引擎</a:t>
            </a:r>
            <a:endParaRPr lang="zh-CN" altLang="en-US" sz="2000" dirty="0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702592" y="4521973"/>
            <a:ext cx="1280535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地图数据</a:t>
            </a:r>
            <a:endParaRPr lang="zh-CN" altLang="en-US" sz="2000" dirty="0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3108729" y="4521973"/>
            <a:ext cx="1280535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用户数据</a:t>
            </a:r>
            <a:endParaRPr lang="zh-CN" altLang="en-US" sz="2000" dirty="0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4587393" y="4521973"/>
            <a:ext cx="1280535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实时监控</a:t>
            </a:r>
            <a:endParaRPr lang="zh-CN" altLang="en-US" sz="2000" dirty="0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5519557" y="141181"/>
            <a:ext cx="1745659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城市规划设计</a:t>
            </a:r>
            <a:endParaRPr lang="zh-CN" altLang="en-US" sz="2000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6037836" y="2189462"/>
            <a:ext cx="1217658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调度中心</a:t>
            </a:r>
            <a:endParaRPr lang="zh-CN" altLang="en-US" sz="2000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51725" y="3666013"/>
            <a:ext cx="1268698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目标检测</a:t>
            </a:r>
            <a:endParaRPr lang="zh-CN" altLang="en-US" sz="2000" dirty="0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4419672" y="3666013"/>
            <a:ext cx="1481076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图像再识别</a:t>
            </a:r>
            <a:endParaRPr lang="zh-CN" altLang="en-US" sz="2000" dirty="0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4873809" y="3053655"/>
            <a:ext cx="2472812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跨摄像头多目标跟踪</a:t>
            </a:r>
            <a:endParaRPr lang="zh-CN" altLang="en-US" sz="2000" dirty="0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5974570" y="3666012"/>
            <a:ext cx="1387419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三维孪生</a:t>
            </a:r>
            <a:endParaRPr lang="zh-CN" altLang="en-US" sz="2000" dirty="0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7656266" y="1422529"/>
            <a:ext cx="1250433" cy="45475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系统监控</a:t>
            </a:r>
            <a:endParaRPr lang="zh-CN" altLang="en-US" sz="2000" dirty="0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7666509" y="2988726"/>
            <a:ext cx="1250433" cy="46908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模型管理</a:t>
            </a:r>
            <a:endParaRPr lang="zh-CN" altLang="en-US" sz="2000" dirty="0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7663950" y="4498663"/>
            <a:ext cx="1250433" cy="4037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训练平台</a:t>
            </a:r>
            <a:endParaRPr lang="zh-CN" altLang="en-US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041" y="712927"/>
            <a:ext cx="783371" cy="6921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1035" y="1993347"/>
            <a:ext cx="921379" cy="99119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1675" y="3629444"/>
            <a:ext cx="870066" cy="82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5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901929" y="661567"/>
            <a:ext cx="5460275" cy="1213891"/>
            <a:chOff x="251999" y="619582"/>
            <a:chExt cx="8640001" cy="1618521"/>
          </a:xfrm>
        </p:grpSpPr>
        <p:sp>
          <p:nvSpPr>
            <p:cNvPr id="107" name="矩形: 圆顶角 106"/>
            <p:cNvSpPr/>
            <p:nvPr/>
          </p:nvSpPr>
          <p:spPr>
            <a:xfrm>
              <a:off x="251999" y="619582"/>
              <a:ext cx="8639999" cy="419457"/>
            </a:xfrm>
            <a:prstGeom prst="round2Same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  <a:effectLst/>
          </p:spPr>
          <p:txBody>
            <a:bodyPr wrap="square" lIns="0" rIns="0" anchor="ctr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zh-CN" altLang="en-US" sz="1350" b="1" kern="1200">
                  <a:solidFill>
                    <a:prstClr val="white"/>
                  </a:solidFill>
                  <a:latin typeface="Times New Roman" panose="02020603050405020304" pitchFamily="18" charset="0"/>
                  <a:ea typeface="微软雅黑" panose="020B0503020204020204" charset="-122"/>
                  <a:cs typeface="+mn-cs"/>
                  <a:sym typeface="Times New Roman" panose="02020603050405020304" pitchFamily="18" charset="0"/>
                </a:rPr>
                <a:t>基于文本生成代码的实时三维驾驶场景生成大模型</a:t>
              </a:r>
              <a:endParaRPr lang="zh-CN" altLang="en-US" sz="1350" b="1" kern="1200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charset="-122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52000" y="1022906"/>
              <a:ext cx="8640000" cy="1215197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14313" indent="-214313" defTabSz="342900">
                <a:lnSpc>
                  <a:spcPct val="120000"/>
                </a:lnSpc>
                <a:spcBef>
                  <a:spcPts val="450"/>
                </a:spcBef>
                <a:buClr>
                  <a:srgbClr val="114496"/>
                </a:buClr>
                <a:buFont typeface="Arial" panose="020B0604020202020204" pitchFamily="34" charset="0"/>
                <a:buChar char="•"/>
              </a:pPr>
              <a:endParaRPr lang="zh-CN" altLang="en-US" sz="120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1" name="圆角矩形 29"/>
          <p:cNvSpPr/>
          <p:nvPr/>
        </p:nvSpPr>
        <p:spPr>
          <a:xfrm>
            <a:off x="2231372" y="1070755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中文文本</a:t>
            </a:r>
          </a:p>
        </p:txBody>
      </p:sp>
      <p:sp>
        <p:nvSpPr>
          <p:cNvPr id="12" name="圆角矩形 29"/>
          <p:cNvSpPr/>
          <p:nvPr/>
        </p:nvSpPr>
        <p:spPr>
          <a:xfrm>
            <a:off x="2231372" y="1460042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语音输入</a:t>
            </a:r>
          </a:p>
        </p:txBody>
      </p:sp>
      <p:sp>
        <p:nvSpPr>
          <p:cNvPr id="13" name="圆角矩形 29"/>
          <p:cNvSpPr/>
          <p:nvPr/>
        </p:nvSpPr>
        <p:spPr>
          <a:xfrm>
            <a:off x="3651540" y="1074275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场景标记语言</a:t>
            </a:r>
          </a:p>
        </p:txBody>
      </p:sp>
      <p:sp>
        <p:nvSpPr>
          <p:cNvPr id="14" name="圆角矩形 29"/>
          <p:cNvSpPr/>
          <p:nvPr/>
        </p:nvSpPr>
        <p:spPr>
          <a:xfrm>
            <a:off x="3651540" y="1462430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场景描述语言</a:t>
            </a:r>
          </a:p>
        </p:txBody>
      </p:sp>
      <p:sp>
        <p:nvSpPr>
          <p:cNvPr id="15" name="圆角矩形 29"/>
          <p:cNvSpPr/>
          <p:nvPr/>
        </p:nvSpPr>
        <p:spPr>
          <a:xfrm>
            <a:off x="4413214" y="1074274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函数接口</a:t>
            </a:r>
          </a:p>
        </p:txBody>
      </p:sp>
      <p:sp>
        <p:nvSpPr>
          <p:cNvPr id="16" name="圆角矩形 29"/>
          <p:cNvSpPr/>
          <p:nvPr/>
        </p:nvSpPr>
        <p:spPr>
          <a:xfrm>
            <a:off x="4413214" y="1442835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功能模块</a:t>
            </a:r>
          </a:p>
        </p:txBody>
      </p:sp>
      <p:sp>
        <p:nvSpPr>
          <p:cNvPr id="17" name="圆角矩形 29"/>
          <p:cNvSpPr/>
          <p:nvPr/>
        </p:nvSpPr>
        <p:spPr>
          <a:xfrm>
            <a:off x="5679168" y="1078490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静态道路</a:t>
            </a:r>
          </a:p>
        </p:txBody>
      </p:sp>
      <p:sp>
        <p:nvSpPr>
          <p:cNvPr id="18" name="圆角矩形 29"/>
          <p:cNvSpPr/>
          <p:nvPr/>
        </p:nvSpPr>
        <p:spPr>
          <a:xfrm>
            <a:off x="5679168" y="1447052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其他建筑树木等</a:t>
            </a:r>
          </a:p>
        </p:txBody>
      </p:sp>
      <p:sp>
        <p:nvSpPr>
          <p:cNvPr id="19" name="圆角矩形 29"/>
          <p:cNvSpPr/>
          <p:nvPr/>
        </p:nvSpPr>
        <p:spPr>
          <a:xfrm>
            <a:off x="6472109" y="1078490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动态车辆</a:t>
            </a:r>
          </a:p>
        </p:txBody>
      </p:sp>
      <p:sp>
        <p:nvSpPr>
          <p:cNvPr id="20" name="圆角矩形 29"/>
          <p:cNvSpPr/>
          <p:nvPr/>
        </p:nvSpPr>
        <p:spPr>
          <a:xfrm>
            <a:off x="6472109" y="1460043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动态行人</a:t>
            </a:r>
          </a:p>
        </p:txBody>
      </p:sp>
      <p:sp>
        <p:nvSpPr>
          <p:cNvPr id="21" name="矩形 20"/>
          <p:cNvSpPr/>
          <p:nvPr/>
        </p:nvSpPr>
        <p:spPr>
          <a:xfrm>
            <a:off x="2138615" y="1010217"/>
            <a:ext cx="911227" cy="814007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557689" y="1006002"/>
            <a:ext cx="1647497" cy="814007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648360" y="1010217"/>
            <a:ext cx="1603626" cy="814007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26" name="右箭头 219"/>
          <p:cNvSpPr/>
          <p:nvPr/>
        </p:nvSpPr>
        <p:spPr>
          <a:xfrm>
            <a:off x="3024312" y="1276921"/>
            <a:ext cx="533434" cy="150292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6350"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 lim="800000"/>
          </a:ln>
        </p:spPr>
        <p:txBody>
          <a:bodyPr wrap="none" lIns="216000" anchor="ctr"/>
          <a:lstStyle/>
          <a:p>
            <a:pPr algn="ctr" defTabSz="342900">
              <a:spcBef>
                <a:spcPct val="0"/>
              </a:spcBef>
              <a:buClrTx/>
            </a:pPr>
            <a:endParaRPr lang="zh-CN" altLang="en-US" sz="1350" kern="1200">
              <a:solidFill>
                <a:prstClr val="black"/>
              </a:solidFill>
              <a:latin typeface="Times New Roman"/>
              <a:ea typeface="微软雅黑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073208" y="1407063"/>
            <a:ext cx="484481" cy="34624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大模型</a:t>
            </a:r>
            <a:endParaRPr lang="en-US" altLang="zh-CN" sz="825" kern="120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生成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28" name="右箭头 219"/>
          <p:cNvSpPr/>
          <p:nvPr/>
        </p:nvSpPr>
        <p:spPr>
          <a:xfrm>
            <a:off x="5128696" y="1276921"/>
            <a:ext cx="533434" cy="150292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6350"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 lim="800000"/>
          </a:ln>
        </p:spPr>
        <p:txBody>
          <a:bodyPr wrap="none" lIns="216000" anchor="ctr"/>
          <a:lstStyle/>
          <a:p>
            <a:pPr algn="ctr" defTabSz="342900">
              <a:spcBef>
                <a:spcPct val="0"/>
              </a:spcBef>
              <a:buClrTx/>
            </a:pPr>
            <a:endParaRPr lang="zh-CN" altLang="en-US" sz="1350" kern="1200">
              <a:solidFill>
                <a:prstClr val="black"/>
              </a:solidFill>
              <a:latin typeface="Times New Roman"/>
              <a:ea typeface="微软雅黑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177592" y="1407063"/>
            <a:ext cx="484481" cy="34624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场景</a:t>
            </a:r>
            <a:endParaRPr lang="en-US" altLang="zh-CN" sz="825" kern="120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渲染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32" name="圆角矩形 29"/>
          <p:cNvSpPr/>
          <p:nvPr/>
        </p:nvSpPr>
        <p:spPr>
          <a:xfrm>
            <a:off x="886257" y="1179141"/>
            <a:ext cx="918000" cy="389504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</a:gra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三维场景生成大模型</a:t>
            </a:r>
          </a:p>
        </p:txBody>
      </p:sp>
      <p:grpSp>
        <p:nvGrpSpPr>
          <p:cNvPr id="53" name="组合 52"/>
          <p:cNvGrpSpPr/>
          <p:nvPr/>
        </p:nvGrpSpPr>
        <p:grpSpPr>
          <a:xfrm>
            <a:off x="1899361" y="2133937"/>
            <a:ext cx="5460275" cy="1199956"/>
            <a:chOff x="251999" y="616778"/>
            <a:chExt cx="8640001" cy="1621325"/>
          </a:xfrm>
        </p:grpSpPr>
        <p:sp>
          <p:nvSpPr>
            <p:cNvPr id="54" name="矩形: 圆顶角 106"/>
            <p:cNvSpPr/>
            <p:nvPr/>
          </p:nvSpPr>
          <p:spPr>
            <a:xfrm>
              <a:off x="251999" y="616778"/>
              <a:ext cx="8639999" cy="425063"/>
            </a:xfrm>
            <a:prstGeom prst="round2Same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  <a:effectLst/>
          </p:spPr>
          <p:txBody>
            <a:bodyPr wrap="square" lIns="0" rIns="0" anchor="ctr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zh-CN" altLang="en-US" sz="1350" b="1" kern="1200">
                  <a:solidFill>
                    <a:prstClr val="white"/>
                  </a:solidFill>
                  <a:latin typeface="Times New Roman" panose="02020603050405020304" pitchFamily="18" charset="0"/>
                  <a:ea typeface="微软雅黑" panose="020B0503020204020204" charset="-122"/>
                  <a:cs typeface="+mn-cs"/>
                  <a:sym typeface="Times New Roman" panose="02020603050405020304" pitchFamily="18" charset="0"/>
                </a:rPr>
                <a:t>基于真实场景模型的虚实映射数字孪生仿真引擎</a:t>
              </a:r>
              <a:endParaRPr lang="zh-CN" altLang="en-US" sz="1350" b="1" kern="1200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charset="-122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252000" y="1022906"/>
              <a:ext cx="8640000" cy="1215197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14313" indent="-214313" defTabSz="342900">
                <a:lnSpc>
                  <a:spcPct val="120000"/>
                </a:lnSpc>
                <a:spcBef>
                  <a:spcPts val="450"/>
                </a:spcBef>
                <a:buClr>
                  <a:srgbClr val="114496"/>
                </a:buClr>
                <a:buFont typeface="Arial" panose="020B0604020202020204" pitchFamily="34" charset="0"/>
                <a:buChar char="•"/>
              </a:pPr>
              <a:endParaRPr lang="zh-CN" altLang="en-US" sz="120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56" name="圆角矩形 29"/>
          <p:cNvSpPr/>
          <p:nvPr/>
        </p:nvSpPr>
        <p:spPr>
          <a:xfrm>
            <a:off x="2211766" y="2511210"/>
            <a:ext cx="751802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多驾驶车辆</a:t>
            </a:r>
          </a:p>
        </p:txBody>
      </p:sp>
      <p:sp>
        <p:nvSpPr>
          <p:cNvPr id="57" name="圆角矩形 29"/>
          <p:cNvSpPr/>
          <p:nvPr/>
        </p:nvSpPr>
        <p:spPr>
          <a:xfrm>
            <a:off x="2211765" y="2812589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行人信息</a:t>
            </a:r>
          </a:p>
        </p:txBody>
      </p:sp>
      <p:sp>
        <p:nvSpPr>
          <p:cNvPr id="66" name="矩形 65"/>
          <p:cNvSpPr/>
          <p:nvPr/>
        </p:nvSpPr>
        <p:spPr>
          <a:xfrm>
            <a:off x="2136047" y="2484503"/>
            <a:ext cx="911227" cy="764968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69" name="右箭头 219"/>
          <p:cNvSpPr/>
          <p:nvPr/>
        </p:nvSpPr>
        <p:spPr>
          <a:xfrm>
            <a:off x="3021744" y="2751206"/>
            <a:ext cx="533434" cy="150292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6350"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 lim="800000"/>
          </a:ln>
        </p:spPr>
        <p:txBody>
          <a:bodyPr wrap="none" lIns="216000" anchor="ctr"/>
          <a:lstStyle/>
          <a:p>
            <a:pPr algn="ctr" defTabSz="342900">
              <a:spcBef>
                <a:spcPct val="0"/>
              </a:spcBef>
              <a:buClrTx/>
            </a:pPr>
            <a:endParaRPr lang="zh-CN" altLang="en-US" sz="1350" kern="1200">
              <a:solidFill>
                <a:prstClr val="black"/>
              </a:solidFill>
              <a:latin typeface="Times New Roman"/>
              <a:ea typeface="微软雅黑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070640" y="2881349"/>
            <a:ext cx="484481" cy="34624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参与者</a:t>
            </a:r>
            <a:endParaRPr lang="en-US" altLang="zh-CN" sz="825" kern="120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抽取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71" name="右箭头 219"/>
          <p:cNvSpPr/>
          <p:nvPr/>
        </p:nvSpPr>
        <p:spPr>
          <a:xfrm>
            <a:off x="4576919" y="2756291"/>
            <a:ext cx="533434" cy="150292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6350"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 lim="800000"/>
          </a:ln>
        </p:spPr>
        <p:txBody>
          <a:bodyPr wrap="none" lIns="216000" anchor="ctr"/>
          <a:lstStyle/>
          <a:p>
            <a:pPr algn="ctr" defTabSz="342900">
              <a:spcBef>
                <a:spcPct val="0"/>
              </a:spcBef>
              <a:buClrTx/>
            </a:pPr>
            <a:endParaRPr lang="zh-CN" altLang="en-US" sz="1350" kern="1200">
              <a:solidFill>
                <a:prstClr val="black"/>
              </a:solidFill>
              <a:latin typeface="Times New Roman"/>
              <a:ea typeface="微软雅黑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4641820" y="2887550"/>
            <a:ext cx="484481" cy="34624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参与者</a:t>
            </a:r>
            <a:endParaRPr lang="en-US" altLang="zh-CN" sz="825" kern="120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注入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73" name="圆角矩形 29"/>
          <p:cNvSpPr/>
          <p:nvPr/>
        </p:nvSpPr>
        <p:spPr>
          <a:xfrm>
            <a:off x="883689" y="2653427"/>
            <a:ext cx="918000" cy="389504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</a:gra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虚实映射的数字孪生</a:t>
            </a:r>
          </a:p>
        </p:txBody>
      </p:sp>
      <p:sp>
        <p:nvSpPr>
          <p:cNvPr id="74" name="矩形 73"/>
          <p:cNvSpPr/>
          <p:nvPr/>
        </p:nvSpPr>
        <p:spPr>
          <a:xfrm>
            <a:off x="2364232" y="3047325"/>
            <a:ext cx="484481" cy="21929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物理世界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75" name="圆角矩形 29"/>
          <p:cNvSpPr/>
          <p:nvPr/>
        </p:nvSpPr>
        <p:spPr>
          <a:xfrm>
            <a:off x="3739042" y="2525658"/>
            <a:ext cx="751802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真实定位</a:t>
            </a:r>
          </a:p>
        </p:txBody>
      </p:sp>
      <p:sp>
        <p:nvSpPr>
          <p:cNvPr id="76" name="圆角矩形 29"/>
          <p:cNvSpPr/>
          <p:nvPr/>
        </p:nvSpPr>
        <p:spPr>
          <a:xfrm>
            <a:off x="3739041" y="2827036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数字场景</a:t>
            </a:r>
          </a:p>
        </p:txBody>
      </p:sp>
      <p:sp>
        <p:nvSpPr>
          <p:cNvPr id="77" name="矩形 76"/>
          <p:cNvSpPr/>
          <p:nvPr/>
        </p:nvSpPr>
        <p:spPr>
          <a:xfrm>
            <a:off x="3663323" y="2498950"/>
            <a:ext cx="911227" cy="764968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3891508" y="3061773"/>
            <a:ext cx="484481" cy="21929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仿真桥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79" name="圆角矩形 29"/>
          <p:cNvSpPr/>
          <p:nvPr/>
        </p:nvSpPr>
        <p:spPr>
          <a:xfrm>
            <a:off x="5211834" y="2537918"/>
            <a:ext cx="751802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车辆运动</a:t>
            </a:r>
          </a:p>
        </p:txBody>
      </p:sp>
      <p:sp>
        <p:nvSpPr>
          <p:cNvPr id="80" name="圆角矩形 29"/>
          <p:cNvSpPr/>
          <p:nvPr/>
        </p:nvSpPr>
        <p:spPr>
          <a:xfrm>
            <a:off x="5211834" y="2839296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驾驶操作</a:t>
            </a:r>
          </a:p>
        </p:txBody>
      </p:sp>
      <p:sp>
        <p:nvSpPr>
          <p:cNvPr id="81" name="矩形 80"/>
          <p:cNvSpPr/>
          <p:nvPr/>
        </p:nvSpPr>
        <p:spPr>
          <a:xfrm>
            <a:off x="5136115" y="2511210"/>
            <a:ext cx="2113304" cy="764968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5854029" y="3055441"/>
            <a:ext cx="484481" cy="21929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数字世界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83" name="圆角矩形 29"/>
          <p:cNvSpPr/>
          <p:nvPr/>
        </p:nvSpPr>
        <p:spPr>
          <a:xfrm>
            <a:off x="6093639" y="2546631"/>
            <a:ext cx="1045183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交通流量的生成</a:t>
            </a:r>
          </a:p>
        </p:txBody>
      </p:sp>
      <p:sp>
        <p:nvSpPr>
          <p:cNvPr id="84" name="圆角矩形 29"/>
          <p:cNvSpPr/>
          <p:nvPr/>
        </p:nvSpPr>
        <p:spPr>
          <a:xfrm>
            <a:off x="6085465" y="2821668"/>
            <a:ext cx="1053357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虚拟人姿态</a:t>
            </a:r>
            <a:r>
              <a:rPr lang="en-US" altLang="zh-CN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/</a:t>
            </a: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运动</a:t>
            </a:r>
          </a:p>
        </p:txBody>
      </p:sp>
      <p:grpSp>
        <p:nvGrpSpPr>
          <p:cNvPr id="85" name="组合 84"/>
          <p:cNvGrpSpPr/>
          <p:nvPr/>
        </p:nvGrpSpPr>
        <p:grpSpPr>
          <a:xfrm>
            <a:off x="1899361" y="3581576"/>
            <a:ext cx="5460275" cy="1199955"/>
            <a:chOff x="251999" y="616779"/>
            <a:chExt cx="8640001" cy="1621324"/>
          </a:xfrm>
        </p:grpSpPr>
        <p:sp>
          <p:nvSpPr>
            <p:cNvPr id="86" name="矩形: 圆顶角 106"/>
            <p:cNvSpPr/>
            <p:nvPr/>
          </p:nvSpPr>
          <p:spPr>
            <a:xfrm>
              <a:off x="251999" y="616779"/>
              <a:ext cx="8639999" cy="425064"/>
            </a:xfrm>
            <a:prstGeom prst="round2Same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  <a:effectLst/>
          </p:spPr>
          <p:txBody>
            <a:bodyPr wrap="square" lIns="0" rIns="0" anchor="ctr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zh-CN" altLang="en-US" sz="1350" b="1" kern="1200">
                  <a:solidFill>
                    <a:prstClr val="white"/>
                  </a:solidFill>
                  <a:latin typeface="Times New Roman" panose="02020603050405020304" pitchFamily="18" charset="0"/>
                  <a:ea typeface="微软雅黑" panose="020B0503020204020204" charset="-122"/>
                  <a:cs typeface="+mn-cs"/>
                  <a:sym typeface="Times New Roman" panose="02020603050405020304" pitchFamily="18" charset="0"/>
                </a:rPr>
                <a:t>复杂城市交通环境的精准感知和决策仿真</a:t>
              </a:r>
              <a:endParaRPr lang="zh-CN" altLang="en-US" sz="1350" b="1" kern="1200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charset="-122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252000" y="1022906"/>
              <a:ext cx="8640000" cy="1215197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14313" indent="-214313" defTabSz="342900">
                <a:lnSpc>
                  <a:spcPct val="120000"/>
                </a:lnSpc>
                <a:spcBef>
                  <a:spcPts val="450"/>
                </a:spcBef>
                <a:buClr>
                  <a:srgbClr val="114496"/>
                </a:buClr>
                <a:buFont typeface="Arial" panose="020B0604020202020204" pitchFamily="34" charset="0"/>
                <a:buChar char="•"/>
              </a:pPr>
              <a:endParaRPr lang="zh-CN" altLang="en-US" sz="120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88" name="圆角矩形 29"/>
          <p:cNvSpPr/>
          <p:nvPr/>
        </p:nvSpPr>
        <p:spPr>
          <a:xfrm>
            <a:off x="2251987" y="3986234"/>
            <a:ext cx="751802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目标检测</a:t>
            </a:r>
          </a:p>
        </p:txBody>
      </p:sp>
      <p:sp>
        <p:nvSpPr>
          <p:cNvPr id="89" name="圆角矩形 29"/>
          <p:cNvSpPr/>
          <p:nvPr/>
        </p:nvSpPr>
        <p:spPr>
          <a:xfrm>
            <a:off x="2270619" y="4289124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目标跟踪</a:t>
            </a:r>
          </a:p>
        </p:txBody>
      </p:sp>
      <p:sp>
        <p:nvSpPr>
          <p:cNvPr id="90" name="矩形 89"/>
          <p:cNvSpPr/>
          <p:nvPr/>
        </p:nvSpPr>
        <p:spPr>
          <a:xfrm>
            <a:off x="2157463" y="3932141"/>
            <a:ext cx="1701341" cy="764968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91" name="右箭头 219"/>
          <p:cNvSpPr/>
          <p:nvPr/>
        </p:nvSpPr>
        <p:spPr>
          <a:xfrm>
            <a:off x="3827221" y="4205177"/>
            <a:ext cx="449150" cy="150292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6350"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 lim="800000"/>
          </a:ln>
        </p:spPr>
        <p:txBody>
          <a:bodyPr wrap="none" lIns="216000" anchor="ctr"/>
          <a:lstStyle/>
          <a:p>
            <a:pPr algn="ctr" defTabSz="342900">
              <a:spcBef>
                <a:spcPct val="0"/>
              </a:spcBef>
              <a:buClrTx/>
            </a:pPr>
            <a:endParaRPr lang="zh-CN" altLang="en-US" sz="1350" kern="1200">
              <a:solidFill>
                <a:prstClr val="black"/>
              </a:solidFill>
              <a:latin typeface="Times New Roman"/>
              <a:ea typeface="微软雅黑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3828370" y="4338995"/>
            <a:ext cx="484481" cy="34624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环境</a:t>
            </a:r>
            <a:endParaRPr lang="en-US" altLang="zh-CN" sz="825" kern="120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理解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93" name="右箭头 219"/>
          <p:cNvSpPr/>
          <p:nvPr/>
        </p:nvSpPr>
        <p:spPr>
          <a:xfrm>
            <a:off x="5837929" y="4212202"/>
            <a:ext cx="485869" cy="150292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6350"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 lim="800000"/>
          </a:ln>
        </p:spPr>
        <p:txBody>
          <a:bodyPr wrap="none" lIns="216000" anchor="ctr"/>
          <a:lstStyle/>
          <a:p>
            <a:pPr algn="ctr" defTabSz="342900">
              <a:spcBef>
                <a:spcPct val="0"/>
              </a:spcBef>
              <a:buClrTx/>
            </a:pPr>
            <a:endParaRPr lang="zh-CN" altLang="en-US" sz="1350" kern="1200">
              <a:solidFill>
                <a:prstClr val="black"/>
              </a:solidFill>
              <a:latin typeface="Times New Roman"/>
              <a:ea typeface="微软雅黑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5865247" y="4345460"/>
            <a:ext cx="484481" cy="34624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规划</a:t>
            </a:r>
            <a:endParaRPr lang="en-US" altLang="zh-CN" sz="825" kern="120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执行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95" name="圆角矩形 29"/>
          <p:cNvSpPr/>
          <p:nvPr/>
        </p:nvSpPr>
        <p:spPr>
          <a:xfrm>
            <a:off x="883689" y="4101066"/>
            <a:ext cx="918000" cy="389504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</a:gra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感知规划</a:t>
            </a:r>
            <a:endParaRPr lang="en-US" altLang="zh-CN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控制仿真</a:t>
            </a:r>
          </a:p>
        </p:txBody>
      </p:sp>
      <p:sp>
        <p:nvSpPr>
          <p:cNvPr id="96" name="矩形 95"/>
          <p:cNvSpPr/>
          <p:nvPr/>
        </p:nvSpPr>
        <p:spPr>
          <a:xfrm>
            <a:off x="2799832" y="4501030"/>
            <a:ext cx="484481" cy="21929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环境感知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97" name="圆角矩形 29"/>
          <p:cNvSpPr/>
          <p:nvPr/>
        </p:nvSpPr>
        <p:spPr>
          <a:xfrm>
            <a:off x="4378583" y="3993360"/>
            <a:ext cx="909305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局部轨迹规划</a:t>
            </a:r>
          </a:p>
        </p:txBody>
      </p:sp>
      <p:sp>
        <p:nvSpPr>
          <p:cNvPr id="98" name="圆角矩形 29"/>
          <p:cNvSpPr/>
          <p:nvPr/>
        </p:nvSpPr>
        <p:spPr>
          <a:xfrm>
            <a:off x="4378583" y="4294739"/>
            <a:ext cx="909305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全局路径规划</a:t>
            </a:r>
          </a:p>
        </p:txBody>
      </p:sp>
      <p:sp>
        <p:nvSpPr>
          <p:cNvPr id="99" name="矩形 98"/>
          <p:cNvSpPr/>
          <p:nvPr/>
        </p:nvSpPr>
        <p:spPr>
          <a:xfrm>
            <a:off x="4302864" y="3966653"/>
            <a:ext cx="1562383" cy="764968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4884060" y="4522553"/>
            <a:ext cx="484481" cy="21929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规划决策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101" name="圆角矩形 29"/>
          <p:cNvSpPr/>
          <p:nvPr/>
        </p:nvSpPr>
        <p:spPr>
          <a:xfrm>
            <a:off x="6430303" y="4272407"/>
            <a:ext cx="751802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航点跟踪</a:t>
            </a:r>
          </a:p>
        </p:txBody>
      </p:sp>
      <p:sp>
        <p:nvSpPr>
          <p:cNvPr id="102" name="圆角矩形 29"/>
          <p:cNvSpPr/>
          <p:nvPr/>
        </p:nvSpPr>
        <p:spPr>
          <a:xfrm>
            <a:off x="6432182" y="4019939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en-US" altLang="zh-CN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PID</a:t>
            </a: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控制器</a:t>
            </a:r>
          </a:p>
        </p:txBody>
      </p:sp>
      <p:sp>
        <p:nvSpPr>
          <p:cNvPr id="103" name="矩形 102"/>
          <p:cNvSpPr/>
          <p:nvPr/>
        </p:nvSpPr>
        <p:spPr>
          <a:xfrm>
            <a:off x="6359926" y="3958849"/>
            <a:ext cx="889493" cy="764968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6577807" y="4510309"/>
            <a:ext cx="484481" cy="21929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控制执行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108" name="圆角矩形 29"/>
          <p:cNvSpPr/>
          <p:nvPr/>
        </p:nvSpPr>
        <p:spPr>
          <a:xfrm>
            <a:off x="5340875" y="4003087"/>
            <a:ext cx="462837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变道</a:t>
            </a:r>
          </a:p>
        </p:txBody>
      </p:sp>
      <p:sp>
        <p:nvSpPr>
          <p:cNvPr id="109" name="圆角矩形 29"/>
          <p:cNvSpPr/>
          <p:nvPr/>
        </p:nvSpPr>
        <p:spPr>
          <a:xfrm>
            <a:off x="5338937" y="4283901"/>
            <a:ext cx="462837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刹车</a:t>
            </a:r>
          </a:p>
        </p:txBody>
      </p:sp>
      <p:sp>
        <p:nvSpPr>
          <p:cNvPr id="110" name="圆角矩形 29"/>
          <p:cNvSpPr/>
          <p:nvPr/>
        </p:nvSpPr>
        <p:spPr>
          <a:xfrm>
            <a:off x="3049024" y="4003086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语义分割</a:t>
            </a:r>
          </a:p>
        </p:txBody>
      </p:sp>
      <p:sp>
        <p:nvSpPr>
          <p:cNvPr id="111" name="圆角矩形 29"/>
          <p:cNvSpPr/>
          <p:nvPr/>
        </p:nvSpPr>
        <p:spPr>
          <a:xfrm>
            <a:off x="3049024" y="4300752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en-US" altLang="zh-CN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3D</a:t>
            </a: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感知</a:t>
            </a:r>
          </a:p>
        </p:txBody>
      </p:sp>
      <p:sp>
        <p:nvSpPr>
          <p:cNvPr id="112" name="右箭头 219"/>
          <p:cNvSpPr/>
          <p:nvPr/>
        </p:nvSpPr>
        <p:spPr>
          <a:xfrm rot="5400000">
            <a:off x="4600653" y="1921143"/>
            <a:ext cx="241663" cy="150292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6350"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 lim="800000"/>
          </a:ln>
        </p:spPr>
        <p:txBody>
          <a:bodyPr wrap="none" lIns="216000" anchor="ctr"/>
          <a:lstStyle/>
          <a:p>
            <a:pPr algn="ctr" defTabSz="342900">
              <a:spcBef>
                <a:spcPct val="0"/>
              </a:spcBef>
              <a:buClrTx/>
            </a:pPr>
            <a:endParaRPr lang="zh-CN" altLang="en-US" sz="1350" kern="1200">
              <a:solidFill>
                <a:prstClr val="black"/>
              </a:solidFill>
              <a:latin typeface="Times New Roman"/>
              <a:ea typeface="微软雅黑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13" name="右箭头 219"/>
          <p:cNvSpPr/>
          <p:nvPr/>
        </p:nvSpPr>
        <p:spPr>
          <a:xfrm rot="5400000">
            <a:off x="4615564" y="3376414"/>
            <a:ext cx="211841" cy="150292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6350"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 lim="800000"/>
          </a:ln>
        </p:spPr>
        <p:txBody>
          <a:bodyPr wrap="none" lIns="216000" anchor="ctr"/>
          <a:lstStyle/>
          <a:p>
            <a:pPr algn="ctr" defTabSz="342900">
              <a:spcBef>
                <a:spcPct val="0"/>
              </a:spcBef>
              <a:buClrTx/>
            </a:pPr>
            <a:endParaRPr lang="zh-CN" altLang="en-US" sz="1350" kern="1200">
              <a:solidFill>
                <a:prstClr val="black"/>
              </a:solidFill>
              <a:latin typeface="Times New Roman"/>
              <a:ea typeface="微软雅黑"/>
              <a:cs typeface="+mn-ea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9872"/>
      </p:ext>
    </p:extLst>
  </p:cSld>
  <p:clrMapOvr>
    <a:masterClrMapping/>
  </p:clrMapOvr>
  <p:transition advTm="58500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372" y="499478"/>
            <a:ext cx="488156" cy="43100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860" y="1095375"/>
            <a:ext cx="521494" cy="4524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9" name="文本框 26"/>
          <p:cNvSpPr/>
          <p:nvPr/>
        </p:nvSpPr>
        <p:spPr>
          <a:xfrm>
            <a:off x="5891213" y="486966"/>
            <a:ext cx="372219" cy="186591"/>
          </a:xfrm>
          <a:prstGeom prst="rect">
            <a:avLst/>
          </a:prstGeom>
          <a:noFill/>
          <a:ln w="9525">
            <a:noFill/>
          </a:ln>
        </p:spPr>
        <p:txBody>
          <a:bodyPr wrap="none" lIns="67628" tIns="35243" rIns="67628" bIns="35243" anchor="t" anchorCtr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.xodr</a:t>
            </a:r>
            <a:endParaRPr lang="en-US" altLang="zh-CN" sz="750" b="1" kern="1200" dirty="0"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pic>
        <p:nvPicPr>
          <p:cNvPr id="4100" name="图片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4903" y="1153716"/>
            <a:ext cx="584597" cy="42743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01" name="文本框 39"/>
          <p:cNvSpPr/>
          <p:nvPr/>
        </p:nvSpPr>
        <p:spPr>
          <a:xfrm>
            <a:off x="3433763" y="1158479"/>
            <a:ext cx="765572" cy="163115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黑体" panose="02010609060101010101" charset="-122"/>
              </a:rPr>
              <a:t>    </a:t>
            </a:r>
            <a:r>
              <a:rPr lang="en-US" altLang="zh-CN" sz="750" b="1" kern="1200" smtClean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生成代码</a:t>
            </a:r>
            <a:endParaRPr lang="en-US" altLang="zh-CN" sz="75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102" name="文本框 40"/>
          <p:cNvSpPr/>
          <p:nvPr/>
        </p:nvSpPr>
        <p:spPr>
          <a:xfrm rot="-2040000">
            <a:off x="4645819" y="806054"/>
            <a:ext cx="664369" cy="160734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 </a:t>
            </a:r>
            <a:r>
              <a:rPr lang="en-US" altLang="zh-CN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路网抽取</a:t>
            </a:r>
            <a:endParaRPr lang="zh-CN" altLang="en-US" sz="75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Wingdings 2" panose="05020102010507070707" pitchFamily="2" charset="2"/>
            </a:endParaRPr>
          </a:p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75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103" name="文本框 41"/>
          <p:cNvSpPr/>
          <p:nvPr/>
        </p:nvSpPr>
        <p:spPr>
          <a:xfrm>
            <a:off x="4768454" y="1072754"/>
            <a:ext cx="588169" cy="417423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>
            <a:spAutoFit/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程序化</a:t>
            </a:r>
          </a:p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生成</a:t>
            </a:r>
            <a:r>
              <a:rPr lang="en-US" altLang="zh-CN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建筑</a:t>
            </a:r>
          </a:p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75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104" name="矩形 44"/>
          <p:cNvSpPr/>
          <p:nvPr/>
        </p:nvSpPr>
        <p:spPr>
          <a:xfrm>
            <a:off x="2846539" y="1602582"/>
            <a:ext cx="992981" cy="2857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smtClean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文生生成场景代码大</a:t>
            </a:r>
            <a:r>
              <a:rPr lang="zh-CN" altLang="en-US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模型</a:t>
            </a:r>
            <a:endParaRPr lang="zh-CN" altLang="en-US" sz="750" b="1" kern="1200" dirty="0"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pic>
        <p:nvPicPr>
          <p:cNvPr id="4105" name="图片 92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3923" y="1193007"/>
            <a:ext cx="436960" cy="403622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4106" name="直接箭头连接符 33"/>
          <p:cNvCxnSpPr/>
          <p:nvPr/>
        </p:nvCxnSpPr>
        <p:spPr>
          <a:xfrm flipV="1">
            <a:off x="3652838" y="1348979"/>
            <a:ext cx="457200" cy="119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07" name="文本框 39"/>
          <p:cNvSpPr/>
          <p:nvPr/>
        </p:nvSpPr>
        <p:spPr>
          <a:xfrm>
            <a:off x="1078360" y="1666875"/>
            <a:ext cx="586979" cy="184547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黑体" panose="02010609060101010101" charset="-122"/>
              </a:rPr>
              <a:t> 语音输入</a:t>
            </a:r>
            <a:endParaRPr lang="en-US" altLang="zh-CN" sz="75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109" name="文本框 39"/>
          <p:cNvSpPr/>
          <p:nvPr/>
        </p:nvSpPr>
        <p:spPr>
          <a:xfrm>
            <a:off x="1436094" y="1442442"/>
            <a:ext cx="654844" cy="289322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smtClean="0"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语音识别</a:t>
            </a:r>
            <a:endParaRPr lang="zh-CN" altLang="en-US" sz="750" b="1" kern="1200" dirty="0"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110" name="文本框 39"/>
          <p:cNvSpPr/>
          <p:nvPr/>
        </p:nvSpPr>
        <p:spPr>
          <a:xfrm>
            <a:off x="2458641" y="1181101"/>
            <a:ext cx="586978" cy="184547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黑体" panose="02010609060101010101" charset="-122"/>
              </a:rPr>
              <a:t> 文本</a:t>
            </a:r>
            <a:endParaRPr lang="en-US" altLang="zh-CN" sz="75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4111" name="图片 9231" descr="{B349B293-65EA-40fb-ABC6-A0F28C009B9F}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0279" y="1157288"/>
            <a:ext cx="621506" cy="43576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12" name="箭头 399"/>
          <p:cNvSpPr/>
          <p:nvPr/>
        </p:nvSpPr>
        <p:spPr>
          <a:xfrm rot="120000" flipV="1">
            <a:off x="4752976" y="738188"/>
            <a:ext cx="573881" cy="440531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pic>
        <p:nvPicPr>
          <p:cNvPr id="4113" name="图片 92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7469" y="1133476"/>
            <a:ext cx="535781" cy="42267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14" name="箭头 409"/>
          <p:cNvSpPr/>
          <p:nvPr/>
        </p:nvSpPr>
        <p:spPr>
          <a:xfrm rot="-120000">
            <a:off x="4757738" y="1583532"/>
            <a:ext cx="542925" cy="350044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4115" name="文本框 28"/>
          <p:cNvSpPr/>
          <p:nvPr/>
        </p:nvSpPr>
        <p:spPr>
          <a:xfrm rot="1920000">
            <a:off x="4618435" y="1704975"/>
            <a:ext cx="600075" cy="2286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dirty="0"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生成车辆和行人</a:t>
            </a:r>
          </a:p>
        </p:txBody>
      </p:sp>
      <p:sp>
        <p:nvSpPr>
          <p:cNvPr id="4116" name="文本框 28"/>
          <p:cNvSpPr/>
          <p:nvPr/>
        </p:nvSpPr>
        <p:spPr>
          <a:xfrm>
            <a:off x="6448853" y="881457"/>
            <a:ext cx="845344" cy="2047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dirty="0"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实时交通场景</a:t>
            </a:r>
          </a:p>
        </p:txBody>
      </p:sp>
      <p:sp>
        <p:nvSpPr>
          <p:cNvPr id="4117" name="箭头 413"/>
          <p:cNvSpPr/>
          <p:nvPr/>
        </p:nvSpPr>
        <p:spPr>
          <a:xfrm>
            <a:off x="5899548" y="759619"/>
            <a:ext cx="673894" cy="340519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4118" name="箭头 414"/>
          <p:cNvSpPr/>
          <p:nvPr/>
        </p:nvSpPr>
        <p:spPr>
          <a:xfrm flipV="1">
            <a:off x="5953126" y="1628776"/>
            <a:ext cx="641747" cy="269081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pic>
        <p:nvPicPr>
          <p:cNvPr id="4119" name="图片 92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2575" y="1743075"/>
            <a:ext cx="523875" cy="38219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20" name="图片 92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70342" y="910829"/>
            <a:ext cx="623888" cy="49769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21" name="文本框 39"/>
          <p:cNvSpPr/>
          <p:nvPr/>
        </p:nvSpPr>
        <p:spPr>
          <a:xfrm>
            <a:off x="6826242" y="1085456"/>
            <a:ext cx="586978" cy="184547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黑体" panose="02010609060101010101" charset="-122"/>
              </a:rPr>
              <a:t> 像素流</a:t>
            </a:r>
            <a:endParaRPr lang="en-US" altLang="zh-CN" sz="75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4122" name="直接箭头连接符 33"/>
          <p:cNvCxnSpPr/>
          <p:nvPr/>
        </p:nvCxnSpPr>
        <p:spPr>
          <a:xfrm flipV="1">
            <a:off x="5870973" y="1347788"/>
            <a:ext cx="507206" cy="2381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triangle" w="med" len="med"/>
          </a:ln>
        </p:spPr>
      </p:cxnSp>
      <p:cxnSp>
        <p:nvCxnSpPr>
          <p:cNvPr id="4123" name="直接箭头连接符 33"/>
          <p:cNvCxnSpPr/>
          <p:nvPr/>
        </p:nvCxnSpPr>
        <p:spPr>
          <a:xfrm flipV="1">
            <a:off x="2582863" y="1348979"/>
            <a:ext cx="457200" cy="119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triangle" w="med" len="med"/>
          </a:ln>
        </p:spPr>
      </p:cxnSp>
      <p:cxnSp>
        <p:nvCxnSpPr>
          <p:cNvPr id="4124" name="直接箭头连接符 33"/>
          <p:cNvCxnSpPr/>
          <p:nvPr/>
        </p:nvCxnSpPr>
        <p:spPr>
          <a:xfrm flipV="1">
            <a:off x="1550642" y="1389460"/>
            <a:ext cx="457200" cy="119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25" name="直接箭头连接符 33"/>
          <p:cNvCxnSpPr>
            <a:endCxn id="4120" idx="1"/>
          </p:cNvCxnSpPr>
          <p:nvPr/>
        </p:nvCxnSpPr>
        <p:spPr>
          <a:xfrm flipV="1">
            <a:off x="7013142" y="1159675"/>
            <a:ext cx="457200" cy="19367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26" name="直接箭头连接符 33"/>
          <p:cNvCxnSpPr/>
          <p:nvPr/>
        </p:nvCxnSpPr>
        <p:spPr>
          <a:xfrm flipH="1">
            <a:off x="5595938" y="914400"/>
            <a:ext cx="1191" cy="205979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27" name="直接箭头连接符 33"/>
          <p:cNvCxnSpPr/>
          <p:nvPr/>
        </p:nvCxnSpPr>
        <p:spPr>
          <a:xfrm flipV="1">
            <a:off x="4866085" y="1360885"/>
            <a:ext cx="457200" cy="119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03076" y="1012567"/>
            <a:ext cx="580136" cy="699016"/>
          </a:xfrm>
          <a:prstGeom prst="rect">
            <a:avLst/>
          </a:prstGeom>
        </p:spPr>
      </p:pic>
      <p:sp>
        <p:nvSpPr>
          <p:cNvPr id="35" name="文本框 39"/>
          <p:cNvSpPr/>
          <p:nvPr/>
        </p:nvSpPr>
        <p:spPr>
          <a:xfrm>
            <a:off x="6826242" y="1518849"/>
            <a:ext cx="654844" cy="289322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smtClean="0"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语音合成</a:t>
            </a:r>
            <a:endParaRPr lang="zh-CN" altLang="en-US" sz="750" b="1" kern="1200" dirty="0"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93115" y="1468834"/>
            <a:ext cx="525860" cy="525860"/>
          </a:xfrm>
          <a:prstGeom prst="rect">
            <a:avLst/>
          </a:prstGeom>
        </p:spPr>
      </p:pic>
      <p:cxnSp>
        <p:nvCxnSpPr>
          <p:cNvPr id="39" name="直接箭头连接符 33"/>
          <p:cNvCxnSpPr/>
          <p:nvPr/>
        </p:nvCxnSpPr>
        <p:spPr>
          <a:xfrm>
            <a:off x="7018725" y="1341532"/>
            <a:ext cx="457200" cy="287244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" name="Google Shape;1030;p39"/>
          <p:cNvSpPr/>
          <p:nvPr/>
        </p:nvSpPr>
        <p:spPr>
          <a:xfrm rot="16200000">
            <a:off x="838036" y="3320349"/>
            <a:ext cx="2286001" cy="318900"/>
          </a:xfrm>
          <a:prstGeom prst="rect">
            <a:avLst/>
          </a:prstGeom>
          <a:solidFill>
            <a:srgbClr val="ADCE89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Tokenizer</a:t>
            </a:r>
            <a:endParaRPr/>
          </a:p>
        </p:txBody>
      </p:sp>
      <p:sp>
        <p:nvSpPr>
          <p:cNvPr id="44" name="文本框 39"/>
          <p:cNvSpPr/>
          <p:nvPr/>
        </p:nvSpPr>
        <p:spPr>
          <a:xfrm>
            <a:off x="959884" y="2838460"/>
            <a:ext cx="560116" cy="925164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ot"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900" b="1" kern="1200" smtClean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请生成上午九点西二环的十字路口场景</a:t>
            </a: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5" name="Google Shape;1030;p39"/>
          <p:cNvSpPr/>
          <p:nvPr/>
        </p:nvSpPr>
        <p:spPr>
          <a:xfrm rot="16200000">
            <a:off x="2075386" y="4009324"/>
            <a:ext cx="933450" cy="318900"/>
          </a:xfrm>
          <a:prstGeom prst="rect">
            <a:avLst/>
          </a:prstGeom>
          <a:solidFill>
            <a:srgbClr val="2B93F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mtClean="0"/>
              <a:t>编码器</a:t>
            </a:r>
            <a:endParaRPr/>
          </a:p>
        </p:txBody>
      </p:sp>
      <p:sp>
        <p:nvSpPr>
          <p:cNvPr id="46" name="Google Shape;1030;p39"/>
          <p:cNvSpPr/>
          <p:nvPr/>
        </p:nvSpPr>
        <p:spPr>
          <a:xfrm rot="16200000">
            <a:off x="2084044" y="2635417"/>
            <a:ext cx="916134" cy="318900"/>
          </a:xfrm>
          <a:prstGeom prst="rect">
            <a:avLst/>
          </a:prstGeom>
          <a:solidFill>
            <a:srgbClr val="2B93F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mtClean="0"/>
              <a:t>编码器</a:t>
            </a:r>
            <a:endParaRPr/>
          </a:p>
        </p:txBody>
      </p:sp>
      <p:sp>
        <p:nvSpPr>
          <p:cNvPr id="47" name="文本框 39"/>
          <p:cNvSpPr/>
          <p:nvPr/>
        </p:nvSpPr>
        <p:spPr>
          <a:xfrm rot="16200000">
            <a:off x="2214977" y="3401415"/>
            <a:ext cx="561303" cy="163115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750" b="1" kern="1200" smtClean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黑体" panose="02010609060101010101" charset="-122"/>
              </a:rPr>
              <a:t>……</a:t>
            </a: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8" name="Google Shape;1030;p39"/>
          <p:cNvSpPr/>
          <p:nvPr/>
        </p:nvSpPr>
        <p:spPr>
          <a:xfrm rot="16200000">
            <a:off x="2558506" y="2635740"/>
            <a:ext cx="998684" cy="318900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mtClean="0"/>
              <a:t>Q-Former</a:t>
            </a:r>
            <a:endParaRPr/>
          </a:p>
        </p:txBody>
      </p:sp>
      <p:sp>
        <p:nvSpPr>
          <p:cNvPr id="52" name="Google Shape;1030;p39"/>
          <p:cNvSpPr/>
          <p:nvPr/>
        </p:nvSpPr>
        <p:spPr>
          <a:xfrm rot="16200000">
            <a:off x="2558506" y="4009324"/>
            <a:ext cx="998684" cy="318900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mtClean="0"/>
              <a:t>Q-Former</a:t>
            </a:r>
            <a:endParaRPr/>
          </a:p>
        </p:txBody>
      </p:sp>
      <p:cxnSp>
        <p:nvCxnSpPr>
          <p:cNvPr id="53" name="直接箭头连接符 33"/>
          <p:cNvCxnSpPr/>
          <p:nvPr/>
        </p:nvCxnSpPr>
        <p:spPr>
          <a:xfrm>
            <a:off x="1523836" y="3289381"/>
            <a:ext cx="307265" cy="5151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直接箭头连接符 33"/>
          <p:cNvCxnSpPr>
            <a:endCxn id="46" idx="0"/>
          </p:cNvCxnSpPr>
          <p:nvPr/>
        </p:nvCxnSpPr>
        <p:spPr>
          <a:xfrm>
            <a:off x="2151811" y="2792615"/>
            <a:ext cx="230850" cy="2252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" name="Google Shape;1030;p39"/>
          <p:cNvSpPr/>
          <p:nvPr/>
        </p:nvSpPr>
        <p:spPr>
          <a:xfrm rot="16200000">
            <a:off x="3534459" y="2261057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1030;p39"/>
          <p:cNvSpPr/>
          <p:nvPr/>
        </p:nvSpPr>
        <p:spPr>
          <a:xfrm rot="16200000">
            <a:off x="3534459" y="2537925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1030;p39"/>
          <p:cNvSpPr/>
          <p:nvPr/>
        </p:nvSpPr>
        <p:spPr>
          <a:xfrm rot="16200000">
            <a:off x="3529078" y="2814792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030;p39"/>
          <p:cNvSpPr/>
          <p:nvPr/>
        </p:nvSpPr>
        <p:spPr>
          <a:xfrm rot="16200000">
            <a:off x="3530888" y="3054891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文本框 39"/>
          <p:cNvSpPr/>
          <p:nvPr/>
        </p:nvSpPr>
        <p:spPr>
          <a:xfrm rot="16200000">
            <a:off x="3081401" y="2650963"/>
            <a:ext cx="1050606" cy="340373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ot"/>
          </a:ln>
        </p:spPr>
        <p:txBody>
          <a:bodyPr wrap="square" lIns="67628" tIns="35243" rIns="67628" bIns="35243" anchor="t" anchorCtr="0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63" name="Google Shape;1030;p39"/>
          <p:cNvSpPr/>
          <p:nvPr/>
        </p:nvSpPr>
        <p:spPr>
          <a:xfrm rot="16200000">
            <a:off x="3530093" y="3589663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1030;p39"/>
          <p:cNvSpPr/>
          <p:nvPr/>
        </p:nvSpPr>
        <p:spPr>
          <a:xfrm rot="16200000">
            <a:off x="3530093" y="3866531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1030;p39"/>
          <p:cNvSpPr/>
          <p:nvPr/>
        </p:nvSpPr>
        <p:spPr>
          <a:xfrm rot="16200000">
            <a:off x="3524712" y="4143398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1030;p39"/>
          <p:cNvSpPr/>
          <p:nvPr/>
        </p:nvSpPr>
        <p:spPr>
          <a:xfrm rot="16200000">
            <a:off x="3526522" y="4383497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文本框 39"/>
          <p:cNvSpPr/>
          <p:nvPr/>
        </p:nvSpPr>
        <p:spPr>
          <a:xfrm rot="16200000">
            <a:off x="3077035" y="3979569"/>
            <a:ext cx="1050606" cy="340373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ot"/>
          </a:ln>
        </p:spPr>
        <p:txBody>
          <a:bodyPr wrap="square" lIns="67628" tIns="35243" rIns="67628" bIns="35243" anchor="t" anchorCtr="0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68" name="Google Shape;1030;p39"/>
          <p:cNvSpPr/>
          <p:nvPr/>
        </p:nvSpPr>
        <p:spPr>
          <a:xfrm rot="16200000">
            <a:off x="3649604" y="2676690"/>
            <a:ext cx="998684" cy="318900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mtClean="0"/>
              <a:t>Adapter</a:t>
            </a:r>
            <a:endParaRPr/>
          </a:p>
        </p:txBody>
      </p:sp>
      <p:sp>
        <p:nvSpPr>
          <p:cNvPr id="69" name="Google Shape;1030;p39"/>
          <p:cNvSpPr/>
          <p:nvPr/>
        </p:nvSpPr>
        <p:spPr>
          <a:xfrm rot="16200000">
            <a:off x="3647486" y="3990305"/>
            <a:ext cx="998684" cy="318900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mtClean="0"/>
              <a:t>Adapter</a:t>
            </a:r>
            <a:endParaRPr/>
          </a:p>
        </p:txBody>
      </p:sp>
      <p:sp>
        <p:nvSpPr>
          <p:cNvPr id="70" name="矩形 69"/>
          <p:cNvSpPr/>
          <p:nvPr/>
        </p:nvSpPr>
        <p:spPr>
          <a:xfrm>
            <a:off x="4609403" y="2410130"/>
            <a:ext cx="911227" cy="2257985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grpSp>
        <p:nvGrpSpPr>
          <p:cNvPr id="71" name="Google Shape;269;p19"/>
          <p:cNvGrpSpPr/>
          <p:nvPr/>
        </p:nvGrpSpPr>
        <p:grpSpPr>
          <a:xfrm>
            <a:off x="4697873" y="2973804"/>
            <a:ext cx="734285" cy="745298"/>
            <a:chOff x="608609" y="2370079"/>
            <a:chExt cx="458224" cy="523616"/>
          </a:xfrm>
        </p:grpSpPr>
        <p:grpSp>
          <p:nvGrpSpPr>
            <p:cNvPr id="72" name="Google Shape;270;p19"/>
            <p:cNvGrpSpPr/>
            <p:nvPr/>
          </p:nvGrpSpPr>
          <p:grpSpPr>
            <a:xfrm>
              <a:off x="608609" y="2665704"/>
              <a:ext cx="458224" cy="227991"/>
              <a:chOff x="5668659" y="1713442"/>
              <a:chExt cx="458224" cy="227991"/>
            </a:xfrm>
          </p:grpSpPr>
          <p:grpSp>
            <p:nvGrpSpPr>
              <p:cNvPr id="95" name="Google Shape;271;p19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103" name="Google Shape;272;p19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273;p19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6" name="Google Shape;274;p19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100" name="Google Shape;275;p19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276;p19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277;p19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97" name="Google Shape;278;p19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98" name="Google Shape;279;p19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280;p19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3" name="Google Shape;281;p19"/>
            <p:cNvGrpSpPr/>
            <p:nvPr/>
          </p:nvGrpSpPr>
          <p:grpSpPr>
            <a:xfrm>
              <a:off x="608609" y="2511879"/>
              <a:ext cx="458224" cy="227991"/>
              <a:chOff x="5668659" y="1713442"/>
              <a:chExt cx="458224" cy="227991"/>
            </a:xfrm>
          </p:grpSpPr>
          <p:grpSp>
            <p:nvGrpSpPr>
              <p:cNvPr id="85" name="Google Shape;282;p19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93" name="Google Shape;283;p19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284;p19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6" name="Google Shape;285;p19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90" name="Google Shape;286;p19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287;p19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288;p19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87" name="Google Shape;289;p19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88" name="Google Shape;290;p19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291;p19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4" name="Google Shape;292;p19"/>
            <p:cNvGrpSpPr/>
            <p:nvPr/>
          </p:nvGrpSpPr>
          <p:grpSpPr>
            <a:xfrm>
              <a:off x="608609" y="2370079"/>
              <a:ext cx="458224" cy="227991"/>
              <a:chOff x="5668659" y="1713442"/>
              <a:chExt cx="458224" cy="227991"/>
            </a:xfrm>
          </p:grpSpPr>
          <p:grpSp>
            <p:nvGrpSpPr>
              <p:cNvPr id="75" name="Google Shape;293;p19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83" name="Google Shape;294;p19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295;p19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" name="Google Shape;296;p19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80" name="Google Shape;297;p19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298;p19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299;p19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77" name="Google Shape;300;p19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78" name="Google Shape;301;p19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302;p19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05" name="矩形 44"/>
          <p:cNvSpPr/>
          <p:nvPr/>
        </p:nvSpPr>
        <p:spPr>
          <a:xfrm>
            <a:off x="4727006" y="2433364"/>
            <a:ext cx="646151" cy="18379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750" b="1" kern="1200" smtClean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Tokens</a:t>
            </a:r>
            <a:endParaRPr lang="zh-CN" altLang="en-US" sz="750" b="1" kern="1200" dirty="0"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106" name="Google Shape;1030;p39"/>
          <p:cNvSpPr/>
          <p:nvPr/>
        </p:nvSpPr>
        <p:spPr>
          <a:xfrm>
            <a:off x="5026727" y="2641282"/>
            <a:ext cx="100794" cy="211186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30;p39"/>
          <p:cNvSpPr/>
          <p:nvPr/>
        </p:nvSpPr>
        <p:spPr>
          <a:xfrm>
            <a:off x="5148721" y="2642140"/>
            <a:ext cx="100794" cy="211186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30;p39"/>
          <p:cNvSpPr/>
          <p:nvPr/>
        </p:nvSpPr>
        <p:spPr>
          <a:xfrm>
            <a:off x="4909514" y="2643276"/>
            <a:ext cx="100794" cy="211186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圆角矩形 29"/>
          <p:cNvSpPr/>
          <p:nvPr/>
        </p:nvSpPr>
        <p:spPr>
          <a:xfrm>
            <a:off x="4678091" y="3833260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交通灯</a:t>
            </a:r>
            <a:endParaRPr lang="zh-CN" altLang="en-US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10" name="圆角矩形 29"/>
          <p:cNvSpPr/>
          <p:nvPr/>
        </p:nvSpPr>
        <p:spPr>
          <a:xfrm>
            <a:off x="4678091" y="4101021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路径点</a:t>
            </a:r>
            <a:endParaRPr lang="zh-CN" altLang="en-US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11" name="圆角矩形 29"/>
          <p:cNvSpPr/>
          <p:nvPr/>
        </p:nvSpPr>
        <p:spPr>
          <a:xfrm>
            <a:off x="4685345" y="4428518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路径点</a:t>
            </a:r>
            <a:endParaRPr lang="zh-CN" altLang="en-US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12" name="文本框 39"/>
          <p:cNvSpPr/>
          <p:nvPr/>
        </p:nvSpPr>
        <p:spPr>
          <a:xfrm>
            <a:off x="4825332" y="4236446"/>
            <a:ext cx="561303" cy="163115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750" b="1" kern="1200" smtClean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黑体" panose="02010609060101010101" charset="-122"/>
              </a:rPr>
              <a:t>……</a:t>
            </a: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3" name="Google Shape;1030;p39"/>
          <p:cNvSpPr/>
          <p:nvPr/>
        </p:nvSpPr>
        <p:spPr>
          <a:xfrm rot="16200000">
            <a:off x="6016301" y="2387632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030;p39"/>
          <p:cNvSpPr/>
          <p:nvPr/>
        </p:nvSpPr>
        <p:spPr>
          <a:xfrm rot="16200000">
            <a:off x="6016301" y="2664500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030;p39"/>
          <p:cNvSpPr/>
          <p:nvPr/>
        </p:nvSpPr>
        <p:spPr>
          <a:xfrm rot="16200000">
            <a:off x="6010920" y="2941367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030;p39"/>
          <p:cNvSpPr/>
          <p:nvPr/>
        </p:nvSpPr>
        <p:spPr>
          <a:xfrm rot="16200000">
            <a:off x="6012730" y="3181466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文本框 39"/>
          <p:cNvSpPr/>
          <p:nvPr/>
        </p:nvSpPr>
        <p:spPr>
          <a:xfrm rot="16200000">
            <a:off x="5563243" y="2777538"/>
            <a:ext cx="1050606" cy="340373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ot"/>
          </a:ln>
        </p:spPr>
        <p:txBody>
          <a:bodyPr wrap="square" lIns="67628" tIns="35243" rIns="67628" bIns="35243" anchor="t" anchorCtr="0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8" name="Google Shape;1030;p39"/>
          <p:cNvSpPr/>
          <p:nvPr/>
        </p:nvSpPr>
        <p:spPr>
          <a:xfrm rot="16200000">
            <a:off x="6016302" y="3662542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030;p39"/>
          <p:cNvSpPr/>
          <p:nvPr/>
        </p:nvSpPr>
        <p:spPr>
          <a:xfrm rot="16200000">
            <a:off x="6016302" y="3939410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030;p39"/>
          <p:cNvSpPr/>
          <p:nvPr/>
        </p:nvSpPr>
        <p:spPr>
          <a:xfrm rot="16200000">
            <a:off x="6010921" y="4216277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030;p39"/>
          <p:cNvSpPr/>
          <p:nvPr/>
        </p:nvSpPr>
        <p:spPr>
          <a:xfrm rot="16200000">
            <a:off x="6012731" y="4456376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文本框 39"/>
          <p:cNvSpPr/>
          <p:nvPr/>
        </p:nvSpPr>
        <p:spPr>
          <a:xfrm rot="16200000">
            <a:off x="5563244" y="4052448"/>
            <a:ext cx="1050606" cy="340373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ot"/>
          </a:ln>
        </p:spPr>
        <p:txBody>
          <a:bodyPr wrap="square" lIns="67628" tIns="35243" rIns="67628" bIns="35243" anchor="t" anchorCtr="0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23" name="Google Shape;1030;p39"/>
          <p:cNvSpPr/>
          <p:nvPr/>
        </p:nvSpPr>
        <p:spPr>
          <a:xfrm rot="16200000">
            <a:off x="6214327" y="2762672"/>
            <a:ext cx="998684" cy="318900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mtClean="0"/>
              <a:t>Adapter</a:t>
            </a:r>
            <a:endParaRPr/>
          </a:p>
        </p:txBody>
      </p:sp>
      <p:sp>
        <p:nvSpPr>
          <p:cNvPr id="124" name="Google Shape;1030;p39"/>
          <p:cNvSpPr/>
          <p:nvPr/>
        </p:nvSpPr>
        <p:spPr>
          <a:xfrm rot="16200000">
            <a:off x="6244447" y="4076996"/>
            <a:ext cx="998684" cy="318900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mtClean="0"/>
              <a:t>Adapter</a:t>
            </a:r>
            <a:endParaRPr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13142" y="2473997"/>
            <a:ext cx="1430791" cy="908087"/>
          </a:xfrm>
          <a:prstGeom prst="rect">
            <a:avLst/>
          </a:prstGeom>
        </p:spPr>
      </p:pic>
      <p:sp>
        <p:nvSpPr>
          <p:cNvPr id="127" name="矩形 126"/>
          <p:cNvSpPr/>
          <p:nvPr/>
        </p:nvSpPr>
        <p:spPr>
          <a:xfrm>
            <a:off x="898949" y="2247107"/>
            <a:ext cx="7592926" cy="2608428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cxnSp>
        <p:nvCxnSpPr>
          <p:cNvPr id="128" name="直接箭头连接符 33"/>
          <p:cNvCxnSpPr>
            <a:stCxn id="4104" idx="2"/>
          </p:cNvCxnSpPr>
          <p:nvPr/>
        </p:nvCxnSpPr>
        <p:spPr>
          <a:xfrm flipH="1">
            <a:off x="3340100" y="1888332"/>
            <a:ext cx="2930" cy="311149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ysDash"/>
            <a:round/>
            <a:headEnd type="none" w="med" len="med"/>
            <a:tailEnd type="triangle" w="med" len="med"/>
          </a:ln>
        </p:spPr>
      </p:cxnSp>
      <p:cxnSp>
        <p:nvCxnSpPr>
          <p:cNvPr id="132" name="直接箭头连接符 33"/>
          <p:cNvCxnSpPr/>
          <p:nvPr/>
        </p:nvCxnSpPr>
        <p:spPr>
          <a:xfrm>
            <a:off x="2148492" y="4022478"/>
            <a:ext cx="230850" cy="2252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" name="直接箭头连接符 33"/>
          <p:cNvCxnSpPr>
            <a:endCxn id="48" idx="0"/>
          </p:cNvCxnSpPr>
          <p:nvPr/>
        </p:nvCxnSpPr>
        <p:spPr>
          <a:xfrm>
            <a:off x="2697086" y="2792615"/>
            <a:ext cx="201312" cy="257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5" name="直接箭头连接符 33"/>
          <p:cNvCxnSpPr/>
          <p:nvPr/>
        </p:nvCxnSpPr>
        <p:spPr>
          <a:xfrm>
            <a:off x="2697645" y="4035125"/>
            <a:ext cx="201312" cy="257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" name="直接箭头连接符 33"/>
          <p:cNvCxnSpPr/>
          <p:nvPr/>
        </p:nvCxnSpPr>
        <p:spPr>
          <a:xfrm>
            <a:off x="3212822" y="4051462"/>
            <a:ext cx="201312" cy="257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" name="直接箭头连接符 33"/>
          <p:cNvCxnSpPr/>
          <p:nvPr/>
        </p:nvCxnSpPr>
        <p:spPr>
          <a:xfrm>
            <a:off x="3219539" y="2792615"/>
            <a:ext cx="201312" cy="257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8" name="直接箭头连接符 33"/>
          <p:cNvCxnSpPr/>
          <p:nvPr/>
        </p:nvCxnSpPr>
        <p:spPr>
          <a:xfrm>
            <a:off x="3786066" y="2787615"/>
            <a:ext cx="201312" cy="257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9" name="直接箭头连接符 33"/>
          <p:cNvCxnSpPr/>
          <p:nvPr/>
        </p:nvCxnSpPr>
        <p:spPr>
          <a:xfrm>
            <a:off x="3779382" y="4052749"/>
            <a:ext cx="201312" cy="257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1" name="直接箭头连接符 33"/>
          <p:cNvCxnSpPr/>
          <p:nvPr/>
        </p:nvCxnSpPr>
        <p:spPr>
          <a:xfrm>
            <a:off x="4324982" y="4051462"/>
            <a:ext cx="272113" cy="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4" name="直接箭头连接符 33"/>
          <p:cNvCxnSpPr/>
          <p:nvPr/>
        </p:nvCxnSpPr>
        <p:spPr>
          <a:xfrm>
            <a:off x="4324981" y="2800584"/>
            <a:ext cx="272113" cy="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5" name="直接箭头连接符 33"/>
          <p:cNvCxnSpPr/>
          <p:nvPr/>
        </p:nvCxnSpPr>
        <p:spPr>
          <a:xfrm>
            <a:off x="5580415" y="2815033"/>
            <a:ext cx="272113" cy="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" name="直接箭头连接符 33"/>
          <p:cNvCxnSpPr/>
          <p:nvPr/>
        </p:nvCxnSpPr>
        <p:spPr>
          <a:xfrm>
            <a:off x="5580414" y="4066145"/>
            <a:ext cx="272113" cy="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7" name="直接箭头连接符 33"/>
          <p:cNvCxnSpPr/>
          <p:nvPr/>
        </p:nvCxnSpPr>
        <p:spPr>
          <a:xfrm>
            <a:off x="6281412" y="2823528"/>
            <a:ext cx="272113" cy="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8" name="直接箭头连接符 33"/>
          <p:cNvCxnSpPr/>
          <p:nvPr/>
        </p:nvCxnSpPr>
        <p:spPr>
          <a:xfrm>
            <a:off x="6301329" y="4066145"/>
            <a:ext cx="272113" cy="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1" name="图片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44169" y="3772414"/>
            <a:ext cx="1322488" cy="705474"/>
          </a:xfrm>
          <a:prstGeom prst="rect">
            <a:avLst/>
          </a:prstGeom>
        </p:spPr>
      </p:pic>
      <p:cxnSp>
        <p:nvCxnSpPr>
          <p:cNvPr id="150" name="直接箭头连接符 33"/>
          <p:cNvCxnSpPr/>
          <p:nvPr/>
        </p:nvCxnSpPr>
        <p:spPr>
          <a:xfrm>
            <a:off x="6879799" y="2894029"/>
            <a:ext cx="201312" cy="257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1" name="直接箭头连接符 33"/>
          <p:cNvCxnSpPr/>
          <p:nvPr/>
        </p:nvCxnSpPr>
        <p:spPr>
          <a:xfrm>
            <a:off x="6918419" y="4093698"/>
            <a:ext cx="201312" cy="257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29870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/>
          <p:cNvSpPr/>
          <p:nvPr/>
        </p:nvSpPr>
        <p:spPr>
          <a:xfrm>
            <a:off x="5077494" y="2903928"/>
            <a:ext cx="521605" cy="29004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动作</a:t>
            </a:r>
            <a:endParaRPr lang="en-US" altLang="zh-CN" sz="1200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指令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64596" y="928287"/>
            <a:ext cx="4662867" cy="3527886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504555" y="1221651"/>
            <a:ext cx="1132336" cy="2859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方位</a:t>
            </a:r>
            <a:endParaRPr lang="en-US" altLang="zh-CN" sz="1200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（头朝向细胞）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694" y="1589176"/>
            <a:ext cx="1086419" cy="11085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723" y="1589177"/>
            <a:ext cx="1053701" cy="1038648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4090936" y="1202290"/>
            <a:ext cx="1068751" cy="2920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空间地图</a:t>
            </a:r>
            <a:endParaRPr lang="en-US" altLang="zh-CN" sz="1200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（网格细胞）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0831" y="1589176"/>
            <a:ext cx="1124974" cy="1108591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5564433" y="1237836"/>
            <a:ext cx="1036798" cy="2669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认知地图</a:t>
            </a:r>
            <a:endParaRPr lang="en-US" altLang="zh-CN" sz="1200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（位置细胞）</a:t>
            </a:r>
          </a:p>
        </p:txBody>
      </p:sp>
      <p:sp>
        <p:nvSpPr>
          <p:cNvPr id="9" name="右箭头 8"/>
          <p:cNvSpPr/>
          <p:nvPr/>
        </p:nvSpPr>
        <p:spPr>
          <a:xfrm>
            <a:off x="3714631" y="2007777"/>
            <a:ext cx="269159" cy="20144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右箭头 44"/>
          <p:cNvSpPr/>
          <p:nvPr/>
        </p:nvSpPr>
        <p:spPr>
          <a:xfrm>
            <a:off x="5227201" y="1960394"/>
            <a:ext cx="269159" cy="20144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圆角矩形 45"/>
          <p:cNvSpPr/>
          <p:nvPr/>
        </p:nvSpPr>
        <p:spPr>
          <a:xfrm>
            <a:off x="2630751" y="120427"/>
            <a:ext cx="1502464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自运动信息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smtClean="0">
                <a:solidFill>
                  <a:schemeClr val="tx1"/>
                </a:solidFill>
              </a:rPr>
              <a:t>（半规管</a:t>
            </a:r>
            <a:r>
              <a:rPr lang="en-US" altLang="zh-CN" smtClean="0">
                <a:solidFill>
                  <a:schemeClr val="tx1"/>
                </a:solidFill>
              </a:rPr>
              <a:t>/</a:t>
            </a:r>
            <a:r>
              <a:rPr lang="zh-CN" altLang="en-US" smtClean="0">
                <a:solidFill>
                  <a:schemeClr val="tx1"/>
                </a:solidFill>
              </a:rPr>
              <a:t>耳石</a:t>
            </a:r>
            <a:r>
              <a:rPr lang="zh-CN" altLang="en-US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47" name="圆角矩形 46"/>
          <p:cNvSpPr/>
          <p:nvPr/>
        </p:nvSpPr>
        <p:spPr>
          <a:xfrm>
            <a:off x="4992573" y="106997"/>
            <a:ext cx="1701638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环境信息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smtClean="0">
                <a:solidFill>
                  <a:schemeClr val="tx1"/>
                </a:solidFill>
              </a:rPr>
              <a:t>（视网膜</a:t>
            </a:r>
            <a:r>
              <a:rPr lang="en-US" altLang="zh-CN" smtClean="0">
                <a:solidFill>
                  <a:schemeClr val="tx1"/>
                </a:solidFill>
              </a:rPr>
              <a:t>/</a:t>
            </a:r>
            <a:r>
              <a:rPr lang="zh-CN" altLang="en-US" smtClean="0">
                <a:solidFill>
                  <a:schemeClr val="tx1"/>
                </a:solidFill>
              </a:rPr>
              <a:t>耳蜗</a:t>
            </a:r>
            <a:r>
              <a:rPr lang="en-US" altLang="zh-CN" smtClean="0">
                <a:solidFill>
                  <a:schemeClr val="tx1"/>
                </a:solidFill>
              </a:rPr>
              <a:t>…</a:t>
            </a:r>
            <a:r>
              <a:rPr lang="zh-CN" altLang="en-US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48" name="矩形 47"/>
          <p:cNvSpPr/>
          <p:nvPr/>
        </p:nvSpPr>
        <p:spPr>
          <a:xfrm>
            <a:off x="2416997" y="1106667"/>
            <a:ext cx="4350448" cy="1688011"/>
          </a:xfrm>
          <a:prstGeom prst="rect">
            <a:avLst/>
          </a:prstGeom>
          <a:noFill/>
          <a:ln w="12700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右箭头 48"/>
          <p:cNvSpPr/>
          <p:nvPr/>
        </p:nvSpPr>
        <p:spPr>
          <a:xfrm rot="5400000">
            <a:off x="2952993" y="784430"/>
            <a:ext cx="443030" cy="20144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347" y="2998722"/>
            <a:ext cx="1205111" cy="1092884"/>
          </a:xfrm>
          <a:prstGeom prst="rect">
            <a:avLst/>
          </a:prstGeom>
        </p:spPr>
      </p:pic>
      <p:sp>
        <p:nvSpPr>
          <p:cNvPr id="55" name="圆角矩形 54"/>
          <p:cNvSpPr/>
          <p:nvPr/>
        </p:nvSpPr>
        <p:spPr>
          <a:xfrm>
            <a:off x="3983791" y="3106666"/>
            <a:ext cx="1084985" cy="49512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动作细胞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（伏隔核）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5570820" y="3106667"/>
            <a:ext cx="1084985" cy="49512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内侧前额叶皮层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2600565" y="3403005"/>
            <a:ext cx="881182" cy="15673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认知地图（海马体）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61" name="右箭头 60"/>
          <p:cNvSpPr/>
          <p:nvPr/>
        </p:nvSpPr>
        <p:spPr>
          <a:xfrm rot="5400000">
            <a:off x="2947964" y="2802892"/>
            <a:ext cx="217876" cy="20144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右箭头 62"/>
          <p:cNvSpPr/>
          <p:nvPr/>
        </p:nvSpPr>
        <p:spPr>
          <a:xfrm>
            <a:off x="3627965" y="3209543"/>
            <a:ext cx="269159" cy="20144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右箭头 64"/>
          <p:cNvSpPr/>
          <p:nvPr/>
        </p:nvSpPr>
        <p:spPr>
          <a:xfrm>
            <a:off x="5187121" y="3255055"/>
            <a:ext cx="269159" cy="20144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右箭头 66"/>
          <p:cNvSpPr/>
          <p:nvPr/>
        </p:nvSpPr>
        <p:spPr>
          <a:xfrm rot="16200000">
            <a:off x="2728585" y="4202728"/>
            <a:ext cx="423693" cy="20144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圆角矩形 69"/>
          <p:cNvSpPr/>
          <p:nvPr/>
        </p:nvSpPr>
        <p:spPr>
          <a:xfrm>
            <a:off x="2072642" y="4567848"/>
            <a:ext cx="698910" cy="31015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目标</a:t>
            </a:r>
            <a:r>
              <a:rPr lang="en-US" altLang="zh-CN" b="1" smtClean="0">
                <a:solidFill>
                  <a:schemeClr val="tx1"/>
                </a:solidFill>
              </a:rPr>
              <a:t>1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71" name="圆角矩形 70"/>
          <p:cNvSpPr/>
          <p:nvPr/>
        </p:nvSpPr>
        <p:spPr>
          <a:xfrm>
            <a:off x="3070723" y="4567848"/>
            <a:ext cx="698910" cy="31015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目标</a:t>
            </a:r>
            <a:r>
              <a:rPr lang="en-US" altLang="zh-CN" b="1" smtClean="0">
                <a:solidFill>
                  <a:schemeClr val="tx1"/>
                </a:solidFill>
              </a:rPr>
              <a:t>n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2778643" y="4609588"/>
            <a:ext cx="292080" cy="15673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mtClean="0">
                <a:solidFill>
                  <a:schemeClr val="tx1"/>
                </a:solidFill>
              </a:rPr>
              <a:t>…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73" name="圆角矩形 72"/>
          <p:cNvSpPr/>
          <p:nvPr/>
        </p:nvSpPr>
        <p:spPr>
          <a:xfrm>
            <a:off x="3937071" y="3940676"/>
            <a:ext cx="1356135" cy="4627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多巴胺神经元（腹侧被盖区）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74" name="右箭头 73"/>
          <p:cNvSpPr/>
          <p:nvPr/>
        </p:nvSpPr>
        <p:spPr>
          <a:xfrm rot="16200000">
            <a:off x="4379836" y="3652622"/>
            <a:ext cx="269159" cy="20144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4615138" y="3708893"/>
            <a:ext cx="691517" cy="15673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奖励值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12" name="十字箭头 11"/>
          <p:cNvSpPr/>
          <p:nvPr/>
        </p:nvSpPr>
        <p:spPr>
          <a:xfrm>
            <a:off x="6724691" y="2913001"/>
            <a:ext cx="932556" cy="882458"/>
          </a:xfrm>
          <a:prstGeom prst="quadArrow">
            <a:avLst/>
          </a:prstGeom>
          <a:solidFill>
            <a:srgbClr val="ADC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运动</a:t>
            </a:r>
          </a:p>
        </p:txBody>
      </p:sp>
      <p:sp>
        <p:nvSpPr>
          <p:cNvPr id="79" name="右箭头 78"/>
          <p:cNvSpPr/>
          <p:nvPr/>
        </p:nvSpPr>
        <p:spPr>
          <a:xfrm rot="5400000">
            <a:off x="3365377" y="782626"/>
            <a:ext cx="439423" cy="20144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/>
          <p:cNvSpPr/>
          <p:nvPr/>
        </p:nvSpPr>
        <p:spPr>
          <a:xfrm>
            <a:off x="2294255" y="685281"/>
            <a:ext cx="815061" cy="15673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角加速度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3672137" y="702645"/>
            <a:ext cx="815061" cy="15673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线加速度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83" name="右箭头 82"/>
          <p:cNvSpPr/>
          <p:nvPr/>
        </p:nvSpPr>
        <p:spPr>
          <a:xfrm rot="5400000">
            <a:off x="5377826" y="772738"/>
            <a:ext cx="443030" cy="20144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右箭头 83"/>
          <p:cNvSpPr/>
          <p:nvPr/>
        </p:nvSpPr>
        <p:spPr>
          <a:xfrm rot="5400000">
            <a:off x="5790210" y="770934"/>
            <a:ext cx="439423" cy="20144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>
            <a:off x="5038296" y="700903"/>
            <a:ext cx="489045" cy="15673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视觉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6082832" y="710879"/>
            <a:ext cx="489045" cy="15673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听觉</a:t>
            </a:r>
            <a:endParaRPr lang="zh-CN" altLang="en-U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54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58713" y="843280"/>
            <a:ext cx="4294208" cy="3935955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486035" y="1387854"/>
            <a:ext cx="1388962" cy="56715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Python </a:t>
            </a:r>
            <a:r>
              <a:rPr lang="zh-CN" altLang="en-US" b="1">
                <a:solidFill>
                  <a:schemeClr val="tx1"/>
                </a:solidFill>
              </a:rPr>
              <a:t>脚本</a:t>
            </a:r>
          </a:p>
        </p:txBody>
      </p:sp>
      <p:sp>
        <p:nvSpPr>
          <p:cNvPr id="50" name="圆角矩形 49"/>
          <p:cNvSpPr/>
          <p:nvPr/>
        </p:nvSpPr>
        <p:spPr>
          <a:xfrm>
            <a:off x="2826050" y="1387854"/>
            <a:ext cx="1388962" cy="56715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Carla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6" name="直接箭头连接符 5"/>
          <p:cNvCxnSpPr>
            <a:stCxn id="2" idx="3"/>
            <a:endCxn id="50" idx="1"/>
          </p:cNvCxnSpPr>
          <p:nvPr/>
        </p:nvCxnSpPr>
        <p:spPr>
          <a:xfrm>
            <a:off x="1874997" y="1671434"/>
            <a:ext cx="951053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1943327" y="1439465"/>
            <a:ext cx="814392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导入</a:t>
            </a:r>
          </a:p>
        </p:txBody>
      </p:sp>
      <p:sp>
        <p:nvSpPr>
          <p:cNvPr id="54" name="圆角矩形 53"/>
          <p:cNvSpPr/>
          <p:nvPr/>
        </p:nvSpPr>
        <p:spPr>
          <a:xfrm>
            <a:off x="2746144" y="2342768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chemeClr val="tx1"/>
                </a:solidFill>
              </a:rPr>
              <a:t>boost:python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751779" y="3164570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LibCarla </a:t>
            </a:r>
            <a:r>
              <a:rPr lang="zh-CN" altLang="en-US" b="1">
                <a:solidFill>
                  <a:schemeClr val="tx1"/>
                </a:solidFill>
              </a:rPr>
              <a:t>客户端</a:t>
            </a:r>
          </a:p>
        </p:txBody>
      </p:sp>
      <p:sp>
        <p:nvSpPr>
          <p:cNvPr id="58" name="圆角矩形 57"/>
          <p:cNvSpPr/>
          <p:nvPr/>
        </p:nvSpPr>
        <p:spPr>
          <a:xfrm>
            <a:off x="2746144" y="3986372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rpc:client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5607020" y="3986371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rpc:server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5607019" y="3164570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LibCarla </a:t>
            </a:r>
            <a:r>
              <a:rPr lang="zh-CN" altLang="en-US" b="1">
                <a:solidFill>
                  <a:schemeClr val="tx1"/>
                </a:solidFill>
              </a:rPr>
              <a:t>服务端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5607019" y="2342768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Carla </a:t>
            </a:r>
            <a:r>
              <a:rPr lang="zh-CN" altLang="en-US" b="1" smtClean="0">
                <a:solidFill>
                  <a:schemeClr val="tx1"/>
                </a:solidFill>
              </a:rPr>
              <a:t>插件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5607019" y="1387854"/>
            <a:ext cx="1560653" cy="5671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CarlaUE4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5207540" y="1075337"/>
            <a:ext cx="2292753" cy="3703898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>
            <a:stCxn id="50" idx="2"/>
            <a:endCxn id="54" idx="0"/>
          </p:cNvCxnSpPr>
          <p:nvPr/>
        </p:nvCxnSpPr>
        <p:spPr>
          <a:xfrm>
            <a:off x="3520531" y="1955013"/>
            <a:ext cx="5940" cy="38775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54" idx="2"/>
            <a:endCxn id="56" idx="0"/>
          </p:cNvCxnSpPr>
          <p:nvPr/>
        </p:nvCxnSpPr>
        <p:spPr>
          <a:xfrm>
            <a:off x="3526471" y="2776815"/>
            <a:ext cx="5635" cy="38775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56" idx="2"/>
            <a:endCxn id="58" idx="0"/>
          </p:cNvCxnSpPr>
          <p:nvPr/>
        </p:nvCxnSpPr>
        <p:spPr>
          <a:xfrm flipH="1">
            <a:off x="3526471" y="3598617"/>
            <a:ext cx="5635" cy="38775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58" idx="3"/>
            <a:endCxn id="60" idx="1"/>
          </p:cNvCxnSpPr>
          <p:nvPr/>
        </p:nvCxnSpPr>
        <p:spPr>
          <a:xfrm flipV="1">
            <a:off x="4306797" y="4203395"/>
            <a:ext cx="1300223" cy="1"/>
          </a:xfrm>
          <a:prstGeom prst="straightConnector1">
            <a:avLst/>
          </a:prstGeom>
          <a:ln w="19050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60" idx="0"/>
            <a:endCxn id="62" idx="2"/>
          </p:cNvCxnSpPr>
          <p:nvPr/>
        </p:nvCxnSpPr>
        <p:spPr>
          <a:xfrm flipH="1" flipV="1">
            <a:off x="6387346" y="3598617"/>
            <a:ext cx="1" cy="387754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62" idx="0"/>
            <a:endCxn id="64" idx="2"/>
          </p:cNvCxnSpPr>
          <p:nvPr/>
        </p:nvCxnSpPr>
        <p:spPr>
          <a:xfrm flipV="1">
            <a:off x="6387346" y="2776815"/>
            <a:ext cx="0" cy="38775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64" idx="0"/>
            <a:endCxn id="66" idx="2"/>
          </p:cNvCxnSpPr>
          <p:nvPr/>
        </p:nvCxnSpPr>
        <p:spPr>
          <a:xfrm flipV="1">
            <a:off x="6387346" y="1955013"/>
            <a:ext cx="0" cy="38775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/>
          <p:cNvSpPr/>
          <p:nvPr/>
        </p:nvSpPr>
        <p:spPr>
          <a:xfrm>
            <a:off x="7912121" y="854300"/>
            <a:ext cx="219919" cy="2430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8420770" y="896181"/>
            <a:ext cx="713451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</a:rPr>
              <a:t>Python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cxnSp>
        <p:nvCxnSpPr>
          <p:cNvPr id="51" name="直接箭头连接符 50"/>
          <p:cNvCxnSpPr>
            <a:stCxn id="44" idx="6"/>
            <a:endCxn id="78" idx="1"/>
          </p:cNvCxnSpPr>
          <p:nvPr/>
        </p:nvCxnSpPr>
        <p:spPr>
          <a:xfrm flipV="1">
            <a:off x="8132040" y="974549"/>
            <a:ext cx="288730" cy="128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椭圆 85"/>
          <p:cNvSpPr/>
          <p:nvPr/>
        </p:nvSpPr>
        <p:spPr>
          <a:xfrm>
            <a:off x="7912121" y="1193669"/>
            <a:ext cx="219919" cy="24306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8420770" y="1235550"/>
            <a:ext cx="713451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</a:rPr>
              <a:t>C++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cxnSp>
        <p:nvCxnSpPr>
          <p:cNvPr id="88" name="直接箭头连接符 87"/>
          <p:cNvCxnSpPr>
            <a:stCxn id="86" idx="6"/>
            <a:endCxn id="87" idx="1"/>
          </p:cNvCxnSpPr>
          <p:nvPr/>
        </p:nvCxnSpPr>
        <p:spPr>
          <a:xfrm flipV="1">
            <a:off x="8132040" y="1313918"/>
            <a:ext cx="288730" cy="128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529457" y="2378198"/>
            <a:ext cx="1976360" cy="305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mtClean="0">
                <a:solidFill>
                  <a:schemeClr val="bg1">
                    <a:lumMod val="50000"/>
                  </a:schemeClr>
                </a:solidFill>
              </a:rPr>
              <a:t>PythonAPI/carla/source/libcarla/*.cpp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505817" y="1150926"/>
            <a:ext cx="2019804" cy="181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mtClean="0">
                <a:solidFill>
                  <a:schemeClr val="bg1">
                    <a:lumMod val="50000"/>
                  </a:schemeClr>
                </a:solidFill>
              </a:rPr>
              <a:t>PythonAPI/carla/agent/*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147439" y="918339"/>
            <a:ext cx="3357221" cy="181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mtClean="0">
                <a:solidFill>
                  <a:schemeClr val="bg1">
                    <a:lumMod val="50000"/>
                  </a:schemeClr>
                </a:solidFill>
              </a:rPr>
              <a:t>PythonAPI/carla/source/Carla/command.py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605722" y="3197190"/>
            <a:ext cx="1430702" cy="398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</a:rPr>
              <a:t>Unreal/CarlaUE4/Plugins/Carla/Source/Carla/Game/CarlaEngine.cpp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570766" y="2378198"/>
            <a:ext cx="1411278" cy="398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mtClean="0">
                <a:solidFill>
                  <a:schemeClr val="bg1">
                    <a:lumMod val="50000"/>
                  </a:schemeClr>
                </a:solidFill>
              </a:rPr>
              <a:t>Unreal/CarlaUE4/Plugins/Carla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544238" y="1518679"/>
            <a:ext cx="1411278" cy="398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mtClean="0">
                <a:solidFill>
                  <a:schemeClr val="bg1">
                    <a:lumMod val="50000"/>
                  </a:schemeClr>
                </a:solidFill>
              </a:rPr>
              <a:t>Unreal/CarlaUE4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12101" y="3162630"/>
            <a:ext cx="1835610" cy="305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mtClean="0">
                <a:solidFill>
                  <a:schemeClr val="bg1">
                    <a:lumMod val="50000"/>
                  </a:schemeClr>
                </a:solidFill>
              </a:rPr>
              <a:t>LibCarla/source/carla/</a:t>
            </a:r>
            <a:r>
              <a:rPr lang="en-US" altLang="zh-CN" sz="1200" b="1" smtClean="0">
                <a:solidFill>
                  <a:schemeClr val="tx1"/>
                </a:solidFill>
              </a:rPr>
              <a:t>client</a:t>
            </a: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</a:rPr>
              <a:t>/*.cpp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Google Shape;92;g80294dfa11_0_4"/>
          <p:cNvSpPr txBox="1">
            <a:spLocks/>
          </p:cNvSpPr>
          <p:nvPr/>
        </p:nvSpPr>
        <p:spPr>
          <a:xfrm>
            <a:off x="3707849" y="234659"/>
            <a:ext cx="1890144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12700"/>
            <a:r>
              <a:rPr lang="zh-CN" altLang="en-US" sz="24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程序调用</a:t>
            </a:r>
            <a:r>
              <a:rPr lang="zh-CN" altLang="en-US" sz="2400" b="1" smtClean="0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流程</a:t>
            </a:r>
            <a:endParaRPr lang="zh-CN" altLang="en-US" sz="24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33225" y="4050568"/>
            <a:ext cx="1835610" cy="305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mtClean="0">
                <a:solidFill>
                  <a:schemeClr val="bg1">
                    <a:lumMod val="50000"/>
                  </a:schemeClr>
                </a:solidFill>
              </a:rPr>
              <a:t>LibCarla/source/Carla/</a:t>
            </a:r>
            <a:r>
              <a:rPr lang="en-US" altLang="zh-CN" sz="1200" b="1" smtClean="0">
                <a:solidFill>
                  <a:schemeClr val="tx1"/>
                </a:solidFill>
              </a:rPr>
              <a:t>rpc</a:t>
            </a:r>
            <a:r>
              <a:rPr lang="en-US" altLang="zh-CN" sz="1200" b="1" smtClean="0">
                <a:solidFill>
                  <a:schemeClr val="bg1">
                    <a:lumMod val="50000"/>
                  </a:schemeClr>
                </a:solidFill>
              </a:rPr>
              <a:t>/*.</a:t>
            </a: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</a:rPr>
              <a:t>cpp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10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 88"/>
          <p:cNvSpPr/>
          <p:nvPr/>
        </p:nvSpPr>
        <p:spPr>
          <a:xfrm>
            <a:off x="3228348" y="2942313"/>
            <a:ext cx="684464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>
                <a:solidFill>
                  <a:schemeClr val="tx1"/>
                </a:solidFill>
              </a:rPr>
              <a:t>9</a:t>
            </a:r>
            <a:r>
              <a:rPr lang="en-US" altLang="zh-CN" sz="800" b="1" smtClean="0">
                <a:solidFill>
                  <a:schemeClr val="tx1"/>
                </a:solidFill>
              </a:rPr>
              <a:t>.</a:t>
            </a:r>
            <a:r>
              <a:rPr lang="zh-CN" altLang="en-US" sz="800" b="1" smtClean="0">
                <a:solidFill>
                  <a:schemeClr val="tx1"/>
                </a:solidFill>
              </a:rPr>
              <a:t>反序列化</a:t>
            </a:r>
            <a:endParaRPr lang="zh-CN" altLang="en-US" sz="800" b="1">
              <a:solidFill>
                <a:schemeClr val="tx1"/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3885642" y="3583623"/>
            <a:ext cx="721929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smtClean="0">
                <a:solidFill>
                  <a:schemeClr val="tx1"/>
                </a:solidFill>
              </a:rPr>
              <a:t>8.</a:t>
            </a:r>
            <a:r>
              <a:rPr lang="zh-CN" altLang="en-US" sz="800" b="1" smtClean="0">
                <a:solidFill>
                  <a:schemeClr val="tx1"/>
                </a:solidFill>
              </a:rPr>
              <a:t>返回消息</a:t>
            </a:r>
            <a:endParaRPr lang="zh-CN" altLang="en-US" sz="800" b="1">
              <a:solidFill>
                <a:schemeClr val="tx1"/>
              </a:solidFill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4578932" y="1934366"/>
            <a:ext cx="653448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smtClean="0">
                <a:solidFill>
                  <a:schemeClr val="tx1"/>
                </a:solidFill>
              </a:rPr>
              <a:t>5.</a:t>
            </a:r>
            <a:r>
              <a:rPr lang="zh-CN" altLang="en-US" sz="800" b="1" smtClean="0">
                <a:solidFill>
                  <a:schemeClr val="tx1"/>
                </a:solidFill>
              </a:rPr>
              <a:t>调用</a:t>
            </a:r>
            <a:endParaRPr lang="en-US" altLang="zh-CN" sz="800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sz="800" b="1" smtClean="0">
                <a:solidFill>
                  <a:schemeClr val="tx1"/>
                </a:solidFill>
              </a:rPr>
              <a:t>本地服务</a:t>
            </a:r>
            <a:endParaRPr lang="zh-CN" altLang="en-US" sz="800" b="1">
              <a:solidFill>
                <a:schemeClr val="tx1"/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4536314" y="2931400"/>
            <a:ext cx="738684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smtClean="0">
                <a:solidFill>
                  <a:schemeClr val="tx1"/>
                </a:solidFill>
              </a:rPr>
              <a:t>4.</a:t>
            </a:r>
            <a:r>
              <a:rPr lang="zh-CN" altLang="en-US" sz="800" b="1" smtClean="0">
                <a:solidFill>
                  <a:schemeClr val="tx1"/>
                </a:solidFill>
              </a:rPr>
              <a:t>反序列化</a:t>
            </a:r>
            <a:endParaRPr lang="zh-CN" altLang="en-US" sz="800" b="1">
              <a:solidFill>
                <a:schemeClr val="tx1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3872565" y="3184592"/>
            <a:ext cx="721929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smtClean="0">
                <a:solidFill>
                  <a:schemeClr val="tx1"/>
                </a:solidFill>
              </a:rPr>
              <a:t>3.</a:t>
            </a:r>
            <a:r>
              <a:rPr lang="zh-CN" altLang="en-US" sz="800" b="1" smtClean="0">
                <a:solidFill>
                  <a:schemeClr val="tx1"/>
                </a:solidFill>
              </a:rPr>
              <a:t>发送消息</a:t>
            </a:r>
            <a:endParaRPr lang="zh-CN" altLang="en-US" sz="800" b="1">
              <a:solidFill>
                <a:schemeClr val="tx1"/>
              </a:solidFill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2027522" y="2908892"/>
            <a:ext cx="587876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smtClean="0">
                <a:solidFill>
                  <a:schemeClr val="tx1"/>
                </a:solidFill>
              </a:rPr>
              <a:t>2.</a:t>
            </a:r>
            <a:r>
              <a:rPr lang="zh-CN" altLang="en-US" sz="800" b="1" smtClean="0">
                <a:solidFill>
                  <a:schemeClr val="tx1"/>
                </a:solidFill>
              </a:rPr>
              <a:t>序列化</a:t>
            </a:r>
            <a:endParaRPr lang="zh-CN" altLang="en-US" sz="800" b="1">
              <a:solidFill>
                <a:schemeClr val="tx1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3978865" y="3849541"/>
            <a:ext cx="509328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mtClean="0">
                <a:solidFill>
                  <a:schemeClr val="tx1"/>
                </a:solidFill>
              </a:rPr>
              <a:t>TCP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34265" y="843280"/>
            <a:ext cx="2235222" cy="3253799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Google Shape;92;g80294dfa11_0_4"/>
          <p:cNvSpPr txBox="1">
            <a:spLocks/>
          </p:cNvSpPr>
          <p:nvPr/>
        </p:nvSpPr>
        <p:spPr>
          <a:xfrm>
            <a:off x="3707849" y="234659"/>
            <a:ext cx="1890144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12700" algn="ctr"/>
            <a:r>
              <a:rPr lang="en-US" altLang="zh-CN" sz="2400" b="1" smtClean="0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RPC</a:t>
            </a:r>
            <a:r>
              <a:rPr lang="zh-CN" altLang="en-US" sz="2400" b="1" smtClean="0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设计</a:t>
            </a:r>
            <a:endParaRPr lang="zh-CN" altLang="en-US" sz="24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2157870" y="1230229"/>
            <a:ext cx="1560653" cy="5671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客户端函数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2157869" y="2262189"/>
            <a:ext cx="1560653" cy="4859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客户端 </a:t>
            </a:r>
            <a:r>
              <a:rPr lang="en-US" altLang="zh-CN" b="1" smtClean="0">
                <a:solidFill>
                  <a:schemeClr val="tx1"/>
                </a:solidFill>
              </a:rPr>
              <a:t>stub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2157870" y="3264762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sockets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497571" y="843280"/>
            <a:ext cx="2151322" cy="3253799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圆角矩形 48"/>
          <p:cNvSpPr/>
          <p:nvPr/>
        </p:nvSpPr>
        <p:spPr>
          <a:xfrm>
            <a:off x="4727420" y="1230229"/>
            <a:ext cx="1560653" cy="5671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服务端函数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4727419" y="2262189"/>
            <a:ext cx="1560653" cy="4859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服务端 </a:t>
            </a:r>
            <a:r>
              <a:rPr lang="en-US" altLang="zh-CN" b="1" smtClean="0">
                <a:solidFill>
                  <a:schemeClr val="tx1"/>
                </a:solidFill>
              </a:rPr>
              <a:t>stub</a:t>
            </a:r>
          </a:p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(skeleton)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4727420" y="3264762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sockets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581469" y="4277043"/>
            <a:ext cx="713451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客户端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151019" y="4277043"/>
            <a:ext cx="713451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服务端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2581469" y="1797388"/>
            <a:ext cx="0" cy="4648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2581469" y="2748099"/>
            <a:ext cx="0" cy="5166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3725665" y="3374592"/>
            <a:ext cx="98590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5183192" y="2748099"/>
            <a:ext cx="4762" cy="5166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5168905" y="1797388"/>
            <a:ext cx="0" cy="4648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5864470" y="1797388"/>
            <a:ext cx="0" cy="4648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5864470" y="2748099"/>
            <a:ext cx="0" cy="5166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>
            <a:off x="3728048" y="3545681"/>
            <a:ext cx="985905" cy="27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/>
          <p:nvPr/>
        </p:nvCxnSpPr>
        <p:spPr>
          <a:xfrm flipV="1">
            <a:off x="3232298" y="2748099"/>
            <a:ext cx="0" cy="5166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/>
          <p:nvPr/>
        </p:nvCxnSpPr>
        <p:spPr>
          <a:xfrm flipV="1">
            <a:off x="3232298" y="1797389"/>
            <a:ext cx="0" cy="4481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>
          <a:xfrm>
            <a:off x="1763074" y="1918155"/>
            <a:ext cx="789586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smtClean="0">
                <a:solidFill>
                  <a:schemeClr val="tx1"/>
                </a:solidFill>
              </a:rPr>
              <a:t>1.</a:t>
            </a:r>
            <a:r>
              <a:rPr lang="zh-CN" altLang="en-US" sz="800" b="1" smtClean="0">
                <a:solidFill>
                  <a:schemeClr val="tx1"/>
                </a:solidFill>
              </a:rPr>
              <a:t>客户端调用</a:t>
            </a:r>
            <a:endParaRPr lang="zh-CN" altLang="en-US" sz="800" b="1">
              <a:solidFill>
                <a:schemeClr val="tx1"/>
              </a:solidFill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5903714" y="1943086"/>
            <a:ext cx="632091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smtClean="0">
                <a:solidFill>
                  <a:schemeClr val="tx1"/>
                </a:solidFill>
              </a:rPr>
              <a:t>6.</a:t>
            </a:r>
            <a:r>
              <a:rPr lang="zh-CN" altLang="en-US" sz="800" b="1" smtClean="0">
                <a:solidFill>
                  <a:schemeClr val="tx1"/>
                </a:solidFill>
              </a:rPr>
              <a:t>返回</a:t>
            </a:r>
            <a:endParaRPr lang="en-US" altLang="zh-CN" sz="800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sz="800" b="1" smtClean="0">
                <a:solidFill>
                  <a:schemeClr val="tx1"/>
                </a:solidFill>
              </a:rPr>
              <a:t>处理结果</a:t>
            </a:r>
            <a:endParaRPr lang="zh-CN" altLang="en-US" sz="800" b="1">
              <a:solidFill>
                <a:schemeClr val="tx1"/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5873575" y="2928062"/>
            <a:ext cx="632091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smtClean="0">
                <a:solidFill>
                  <a:schemeClr val="tx1"/>
                </a:solidFill>
              </a:rPr>
              <a:t>7.</a:t>
            </a:r>
            <a:r>
              <a:rPr lang="zh-CN" altLang="en-US" sz="800" b="1" smtClean="0">
                <a:solidFill>
                  <a:schemeClr val="tx1"/>
                </a:solidFill>
              </a:rPr>
              <a:t>将结果序列化</a:t>
            </a:r>
            <a:endParaRPr lang="zh-CN" altLang="en-US" sz="800" b="1">
              <a:solidFill>
                <a:schemeClr val="tx1"/>
              </a:solidFill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3255029" y="1947849"/>
            <a:ext cx="632091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smtClean="0">
                <a:solidFill>
                  <a:schemeClr val="tx1"/>
                </a:solidFill>
              </a:rPr>
              <a:t>6.</a:t>
            </a:r>
            <a:r>
              <a:rPr lang="zh-CN" altLang="en-US" sz="800" b="1" smtClean="0">
                <a:solidFill>
                  <a:schemeClr val="tx1"/>
                </a:solidFill>
              </a:rPr>
              <a:t>返回</a:t>
            </a:r>
            <a:endParaRPr lang="en-US" altLang="zh-CN" sz="800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sz="800" b="1" smtClean="0">
                <a:solidFill>
                  <a:schemeClr val="tx1"/>
                </a:solidFill>
              </a:rPr>
              <a:t>调用结果</a:t>
            </a:r>
            <a:endParaRPr lang="zh-CN" altLang="en-US" sz="8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38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圆角矩形 45"/>
          <p:cNvSpPr/>
          <p:nvPr/>
        </p:nvSpPr>
        <p:spPr>
          <a:xfrm>
            <a:off x="2719023" y="901312"/>
            <a:ext cx="4490206" cy="2195354"/>
          </a:xfrm>
          <a:prstGeom prst="roundRect">
            <a:avLst>
              <a:gd name="adj" fmla="val 896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750489" y="2888979"/>
            <a:ext cx="1475407" cy="4173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Windows.mk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4" name="圆角矩形 63"/>
          <p:cNvSpPr/>
          <p:nvPr/>
        </p:nvSpPr>
        <p:spPr>
          <a:xfrm>
            <a:off x="872778" y="2236435"/>
            <a:ext cx="1230830" cy="38165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Makefile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901179" y="4605190"/>
            <a:ext cx="3649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mtClean="0"/>
              <a:t>Util/BuildTools/*</a:t>
            </a:r>
            <a:endParaRPr lang="zh-CN" altLang="en-US"/>
          </a:p>
        </p:txBody>
      </p:sp>
      <p:cxnSp>
        <p:nvCxnSpPr>
          <p:cNvPr id="3" name="直接箭头连接符 2"/>
          <p:cNvCxnSpPr>
            <a:stCxn id="64" idx="2"/>
            <a:endCxn id="62" idx="0"/>
          </p:cNvCxnSpPr>
          <p:nvPr/>
        </p:nvCxnSpPr>
        <p:spPr>
          <a:xfrm>
            <a:off x="1488193" y="2618092"/>
            <a:ext cx="0" cy="27088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/>
          <p:cNvSpPr/>
          <p:nvPr/>
        </p:nvSpPr>
        <p:spPr>
          <a:xfrm>
            <a:off x="2732131" y="3777465"/>
            <a:ext cx="2015165" cy="36422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BuildUE4Plugins.bat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209181" y="3213454"/>
            <a:ext cx="1061063" cy="3544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Setup.bat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8" name="直接箭头连接符 7"/>
          <p:cNvCxnSpPr>
            <a:stCxn id="17" idx="0"/>
            <a:endCxn id="18" idx="2"/>
          </p:cNvCxnSpPr>
          <p:nvPr/>
        </p:nvCxnSpPr>
        <p:spPr>
          <a:xfrm flipH="1" flipV="1">
            <a:off x="3739713" y="3567885"/>
            <a:ext cx="1" cy="2095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 28"/>
          <p:cNvSpPr/>
          <p:nvPr/>
        </p:nvSpPr>
        <p:spPr>
          <a:xfrm>
            <a:off x="2837118" y="2618093"/>
            <a:ext cx="1805153" cy="3544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Build</a:t>
            </a:r>
            <a:r>
              <a:rPr lang="en-US" altLang="zh-CN" b="1" smtClean="0">
                <a:solidFill>
                  <a:srgbClr val="C00000"/>
                </a:solidFill>
              </a:rPr>
              <a:t>LibCarla</a:t>
            </a:r>
            <a:r>
              <a:rPr lang="en-US" altLang="zh-CN" b="1" smtClean="0">
                <a:solidFill>
                  <a:schemeClr val="tx1"/>
                </a:solidFill>
              </a:rPr>
              <a:t>.bat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901179" y="1817225"/>
            <a:ext cx="1921836" cy="3544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Build</a:t>
            </a:r>
            <a:r>
              <a:rPr lang="en-US" altLang="zh-CN" b="1" smtClean="0">
                <a:solidFill>
                  <a:srgbClr val="C00000"/>
                </a:solidFill>
              </a:rPr>
              <a:t>PythonAPI</a:t>
            </a:r>
            <a:r>
              <a:rPr lang="en-US" altLang="zh-CN" b="1" smtClean="0">
                <a:solidFill>
                  <a:schemeClr val="tx1"/>
                </a:solidFill>
              </a:rPr>
              <a:t>.bat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16" name="直接箭头连接符 15"/>
          <p:cNvCxnSpPr>
            <a:stCxn id="29" idx="0"/>
            <a:endCxn id="30" idx="2"/>
          </p:cNvCxnSpPr>
          <p:nvPr/>
        </p:nvCxnSpPr>
        <p:spPr>
          <a:xfrm flipV="1">
            <a:off x="3739695" y="2171656"/>
            <a:ext cx="122402" cy="4464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8" idx="0"/>
            <a:endCxn id="29" idx="2"/>
          </p:cNvCxnSpPr>
          <p:nvPr/>
        </p:nvCxnSpPr>
        <p:spPr>
          <a:xfrm flipH="1" flipV="1">
            <a:off x="3739695" y="2972524"/>
            <a:ext cx="18" cy="2409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圆角矩形 36"/>
          <p:cNvSpPr/>
          <p:nvPr/>
        </p:nvSpPr>
        <p:spPr>
          <a:xfrm>
            <a:off x="4925894" y="2618092"/>
            <a:ext cx="1948696" cy="3544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Build</a:t>
            </a:r>
            <a:r>
              <a:rPr lang="en-US" altLang="zh-CN" b="1" smtClean="0">
                <a:solidFill>
                  <a:srgbClr val="C00000"/>
                </a:solidFill>
              </a:rPr>
              <a:t>OSM2ODR</a:t>
            </a:r>
            <a:r>
              <a:rPr lang="en-US" altLang="zh-CN" b="1" smtClean="0">
                <a:solidFill>
                  <a:schemeClr val="tx1"/>
                </a:solidFill>
              </a:rPr>
              <a:t>.bat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26" name="直接箭头连接符 25"/>
          <p:cNvCxnSpPr>
            <a:stCxn id="37" idx="0"/>
            <a:endCxn id="30" idx="2"/>
          </p:cNvCxnSpPr>
          <p:nvPr/>
        </p:nvCxnSpPr>
        <p:spPr>
          <a:xfrm flipH="1" flipV="1">
            <a:off x="3862097" y="2171656"/>
            <a:ext cx="2038145" cy="4464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圆角矩形 40"/>
          <p:cNvSpPr/>
          <p:nvPr/>
        </p:nvSpPr>
        <p:spPr>
          <a:xfrm>
            <a:off x="5092926" y="1801795"/>
            <a:ext cx="1921836" cy="3544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Build</a:t>
            </a:r>
            <a:r>
              <a:rPr lang="en-US" altLang="zh-CN" b="1" smtClean="0">
                <a:solidFill>
                  <a:srgbClr val="C00000"/>
                </a:solidFill>
              </a:rPr>
              <a:t>CarlaUE4</a:t>
            </a:r>
            <a:r>
              <a:rPr lang="en-US" altLang="zh-CN" b="1" smtClean="0">
                <a:solidFill>
                  <a:schemeClr val="tx1"/>
                </a:solidFill>
              </a:rPr>
              <a:t>.bat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4401473" y="1200989"/>
            <a:ext cx="1275963" cy="3544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rgbClr val="C00000"/>
                </a:solidFill>
              </a:rPr>
              <a:t>Package</a:t>
            </a:r>
            <a:r>
              <a:rPr lang="en-US" altLang="zh-CN" b="1" smtClean="0">
                <a:solidFill>
                  <a:schemeClr val="tx1"/>
                </a:solidFill>
              </a:rPr>
              <a:t>.bat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33" name="肘形连接符 32"/>
          <p:cNvCxnSpPr>
            <a:stCxn id="62" idx="2"/>
            <a:endCxn id="17" idx="2"/>
          </p:cNvCxnSpPr>
          <p:nvPr/>
        </p:nvCxnSpPr>
        <p:spPr>
          <a:xfrm rot="16200000" flipH="1">
            <a:off x="2196274" y="2598253"/>
            <a:ext cx="835359" cy="2251521"/>
          </a:xfrm>
          <a:prstGeom prst="bentConnector3">
            <a:avLst>
              <a:gd name="adj1" fmla="val 12736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V="1">
            <a:off x="3739694" y="2171655"/>
            <a:ext cx="2314150" cy="4464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37" idx="0"/>
            <a:endCxn id="41" idx="2"/>
          </p:cNvCxnSpPr>
          <p:nvPr/>
        </p:nvCxnSpPr>
        <p:spPr>
          <a:xfrm flipV="1">
            <a:off x="5900242" y="2156226"/>
            <a:ext cx="153602" cy="4618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30" idx="0"/>
            <a:endCxn id="47" idx="2"/>
          </p:cNvCxnSpPr>
          <p:nvPr/>
        </p:nvCxnSpPr>
        <p:spPr>
          <a:xfrm flipV="1">
            <a:off x="3862097" y="1555420"/>
            <a:ext cx="1177358" cy="2618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41" idx="0"/>
            <a:endCxn id="47" idx="2"/>
          </p:cNvCxnSpPr>
          <p:nvPr/>
        </p:nvCxnSpPr>
        <p:spPr>
          <a:xfrm flipH="1" flipV="1">
            <a:off x="5039455" y="1555420"/>
            <a:ext cx="1014389" cy="2463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020705" y="1517004"/>
            <a:ext cx="1302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mtClean="0"/>
              <a:t>make launch</a:t>
            </a:r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451185" y="1523464"/>
            <a:ext cx="1950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mtClean="0"/>
              <a:t>make PythonAPI</a:t>
            </a:r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2406587" y="2310315"/>
            <a:ext cx="1432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mtClean="0"/>
              <a:t>make LibCarla</a:t>
            </a:r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26290" y="2333782"/>
            <a:ext cx="1397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mtClean="0"/>
              <a:t>make osm2odr</a:t>
            </a:r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4258481" y="3227087"/>
            <a:ext cx="1149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mtClean="0"/>
              <a:t>make setup</a:t>
            </a:r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4642271" y="3794503"/>
            <a:ext cx="2238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make downloadplugin</a:t>
            </a:r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5254138" y="2229716"/>
            <a:ext cx="698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smtClean="0"/>
              <a:t>server</a:t>
            </a:r>
            <a:endParaRPr lang="zh-CN" altLang="en-US" sz="1000"/>
          </a:p>
        </p:txBody>
      </p:sp>
      <p:sp>
        <p:nvSpPr>
          <p:cNvPr id="36" name="文本框 35"/>
          <p:cNvSpPr txBox="1"/>
          <p:nvPr/>
        </p:nvSpPr>
        <p:spPr>
          <a:xfrm>
            <a:off x="3666089" y="2246691"/>
            <a:ext cx="698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smtClean="0"/>
              <a:t>client</a:t>
            </a:r>
            <a:endParaRPr lang="zh-CN" altLang="en-US" sz="1000"/>
          </a:p>
        </p:txBody>
      </p:sp>
      <p:sp>
        <p:nvSpPr>
          <p:cNvPr id="38" name="Google Shape;92;g80294dfa11_0_4"/>
          <p:cNvSpPr txBox="1">
            <a:spLocks/>
          </p:cNvSpPr>
          <p:nvPr/>
        </p:nvSpPr>
        <p:spPr>
          <a:xfrm>
            <a:off x="3518284" y="286296"/>
            <a:ext cx="1890144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12700" algn="ctr"/>
            <a:r>
              <a:rPr lang="zh-CN" altLang="en-US" sz="2400" b="1" smtClean="0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构建流程</a:t>
            </a:r>
            <a:endParaRPr lang="zh-CN" altLang="en-US" sz="24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16739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568014" y="2506456"/>
            <a:ext cx="4114799" cy="65238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92" name="Google Shape;92;g80294dfa11_0_4"/>
          <p:cNvSpPr txBox="1">
            <a:spLocks noGrp="1"/>
          </p:cNvSpPr>
          <p:nvPr>
            <p:ph type="title" idx="4294967295"/>
          </p:nvPr>
        </p:nvSpPr>
        <p:spPr>
          <a:xfrm>
            <a:off x="1191441" y="293750"/>
            <a:ext cx="54696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zh-CN" altLang="en-US" sz="24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交通管理器介绍</a:t>
            </a:r>
            <a:endParaRPr sz="24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33724" y="1013100"/>
            <a:ext cx="5243944" cy="3862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代理的生命周期和状态状态管理</a:t>
            </a:r>
          </a:p>
        </p:txBody>
      </p:sp>
      <p:sp>
        <p:nvSpPr>
          <p:cNvPr id="9" name="矩形 8"/>
          <p:cNvSpPr/>
          <p:nvPr/>
        </p:nvSpPr>
        <p:spPr>
          <a:xfrm>
            <a:off x="833723" y="2376055"/>
            <a:ext cx="277092" cy="117763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车辆注册表</a:t>
            </a:r>
          </a:p>
        </p:txBody>
      </p:sp>
      <p:sp>
        <p:nvSpPr>
          <p:cNvPr id="10" name="矩形 9"/>
          <p:cNvSpPr/>
          <p:nvPr/>
        </p:nvSpPr>
        <p:spPr>
          <a:xfrm>
            <a:off x="3860939" y="1683997"/>
            <a:ext cx="1586346" cy="3862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仿真状态</a:t>
            </a:r>
          </a:p>
        </p:txBody>
      </p:sp>
      <p:sp>
        <p:nvSpPr>
          <p:cNvPr id="11" name="矩形 10"/>
          <p:cNvSpPr/>
          <p:nvPr/>
        </p:nvSpPr>
        <p:spPr>
          <a:xfrm>
            <a:off x="7283012" y="1013101"/>
            <a:ext cx="665019" cy="254059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Carla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52586" y="2164773"/>
            <a:ext cx="554177" cy="135081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命令数组</a:t>
            </a:r>
          </a:p>
        </p:txBody>
      </p:sp>
      <p:sp>
        <p:nvSpPr>
          <p:cNvPr id="13" name="矩形 12"/>
          <p:cNvSpPr/>
          <p:nvPr/>
        </p:nvSpPr>
        <p:spPr>
          <a:xfrm>
            <a:off x="1610442" y="4072880"/>
            <a:ext cx="1228947" cy="386208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内存地图</a:t>
            </a:r>
          </a:p>
        </p:txBody>
      </p:sp>
      <p:sp>
        <p:nvSpPr>
          <p:cNvPr id="14" name="矩形 13"/>
          <p:cNvSpPr/>
          <p:nvPr/>
        </p:nvSpPr>
        <p:spPr>
          <a:xfrm>
            <a:off x="4106858" y="4076011"/>
            <a:ext cx="1340427" cy="386208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PID </a:t>
            </a:r>
            <a:r>
              <a:rPr lang="zh-CN" altLang="en-US" b="1">
                <a:solidFill>
                  <a:schemeClr val="tx1"/>
                </a:solidFill>
              </a:rPr>
              <a:t>控制器</a:t>
            </a:r>
          </a:p>
        </p:txBody>
      </p:sp>
      <p:sp>
        <p:nvSpPr>
          <p:cNvPr id="15" name="矩形 14"/>
          <p:cNvSpPr/>
          <p:nvPr/>
        </p:nvSpPr>
        <p:spPr>
          <a:xfrm>
            <a:off x="1982781" y="3353857"/>
            <a:ext cx="2896471" cy="386208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路径缓存和车辆轨迹</a:t>
            </a:r>
          </a:p>
        </p:txBody>
      </p:sp>
      <p:sp>
        <p:nvSpPr>
          <p:cNvPr id="16" name="矩形 15"/>
          <p:cNvSpPr/>
          <p:nvPr/>
        </p:nvSpPr>
        <p:spPr>
          <a:xfrm>
            <a:off x="1657199" y="2660073"/>
            <a:ext cx="699658" cy="38620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定位</a:t>
            </a:r>
          </a:p>
        </p:txBody>
      </p:sp>
      <p:sp>
        <p:nvSpPr>
          <p:cNvPr id="17" name="矩形 16"/>
          <p:cNvSpPr/>
          <p:nvPr/>
        </p:nvSpPr>
        <p:spPr>
          <a:xfrm>
            <a:off x="2619222" y="2660074"/>
            <a:ext cx="716976" cy="38620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碰撞</a:t>
            </a:r>
          </a:p>
        </p:txBody>
      </p:sp>
      <p:sp>
        <p:nvSpPr>
          <p:cNvPr id="18" name="矩形 17"/>
          <p:cNvSpPr/>
          <p:nvPr/>
        </p:nvSpPr>
        <p:spPr>
          <a:xfrm>
            <a:off x="3485133" y="2660073"/>
            <a:ext cx="793173" cy="38620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交通灯</a:t>
            </a:r>
          </a:p>
        </p:txBody>
      </p:sp>
      <p:sp>
        <p:nvSpPr>
          <p:cNvPr id="19" name="矩形 18"/>
          <p:cNvSpPr/>
          <p:nvPr/>
        </p:nvSpPr>
        <p:spPr>
          <a:xfrm>
            <a:off x="4427241" y="2660073"/>
            <a:ext cx="1148195" cy="38620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运动规划器</a:t>
            </a:r>
          </a:p>
        </p:txBody>
      </p:sp>
      <p:cxnSp>
        <p:nvCxnSpPr>
          <p:cNvPr id="5" name="直接箭头连接符 4"/>
          <p:cNvCxnSpPr>
            <a:endCxn id="9" idx="0"/>
          </p:cNvCxnSpPr>
          <p:nvPr/>
        </p:nvCxnSpPr>
        <p:spPr>
          <a:xfrm>
            <a:off x="972269" y="1399308"/>
            <a:ext cx="0" cy="9767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4278306" y="1399308"/>
            <a:ext cx="0" cy="28468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4777071" y="1399310"/>
            <a:ext cx="0" cy="28468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>
            <a:off x="1771502" y="1399308"/>
            <a:ext cx="4331" cy="110714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5114777" y="2070205"/>
            <a:ext cx="13855" cy="43625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连接符 32"/>
          <p:cNvCxnSpPr/>
          <p:nvPr/>
        </p:nvCxnSpPr>
        <p:spPr>
          <a:xfrm rot="10800000" flipV="1">
            <a:off x="2122196" y="2202872"/>
            <a:ext cx="2985654" cy="303584"/>
          </a:xfrm>
          <a:prstGeom prst="bentConnector3">
            <a:avLst>
              <a:gd name="adj1" fmla="val 100116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连接符 35"/>
          <p:cNvCxnSpPr/>
          <p:nvPr/>
        </p:nvCxnSpPr>
        <p:spPr>
          <a:xfrm>
            <a:off x="1771502" y="2290654"/>
            <a:ext cx="3005569" cy="215802"/>
          </a:xfrm>
          <a:prstGeom prst="bentConnector3">
            <a:avLst>
              <a:gd name="adj1" fmla="val 10001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2759505" y="2290654"/>
            <a:ext cx="13854" cy="21580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3064305" y="2202872"/>
            <a:ext cx="0" cy="3035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3757032" y="2290654"/>
            <a:ext cx="0" cy="21580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>
            <a:off x="3992559" y="2202872"/>
            <a:ext cx="13855" cy="3035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20" idx="3"/>
          </p:cNvCxnSpPr>
          <p:nvPr/>
        </p:nvCxnSpPr>
        <p:spPr>
          <a:xfrm>
            <a:off x="5682813" y="2832646"/>
            <a:ext cx="569773" cy="75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12" idx="3"/>
          </p:cNvCxnSpPr>
          <p:nvPr/>
        </p:nvCxnSpPr>
        <p:spPr>
          <a:xfrm flipV="1">
            <a:off x="6806763" y="2838991"/>
            <a:ext cx="476249" cy="11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V="1">
            <a:off x="5107850" y="3158836"/>
            <a:ext cx="0" cy="9171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>
            <a:off x="5281032" y="3158836"/>
            <a:ext cx="0" cy="9171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>
            <a:off x="2111807" y="3158836"/>
            <a:ext cx="0" cy="2078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 flipV="1">
            <a:off x="2253814" y="3158836"/>
            <a:ext cx="6927" cy="195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/>
          <p:nvPr/>
        </p:nvCxnSpPr>
        <p:spPr>
          <a:xfrm flipV="1">
            <a:off x="2946542" y="3158836"/>
            <a:ext cx="0" cy="195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/>
          <p:nvPr/>
        </p:nvCxnSpPr>
        <p:spPr>
          <a:xfrm flipV="1">
            <a:off x="3860939" y="3158836"/>
            <a:ext cx="0" cy="195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 flipV="1">
            <a:off x="4699141" y="3158836"/>
            <a:ext cx="0" cy="195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 flipV="1">
            <a:off x="1712615" y="3158835"/>
            <a:ext cx="0" cy="8938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endCxn id="3" idx="3"/>
          </p:cNvCxnSpPr>
          <p:nvPr/>
        </p:nvCxnSpPr>
        <p:spPr>
          <a:xfrm flipH="1">
            <a:off x="6077668" y="1206204"/>
            <a:ext cx="12053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>
            <a:endCxn id="20" idx="1"/>
          </p:cNvCxnSpPr>
          <p:nvPr/>
        </p:nvCxnSpPr>
        <p:spPr>
          <a:xfrm>
            <a:off x="1137653" y="2832646"/>
            <a:ext cx="43036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/>
          <p:cNvSpPr/>
          <p:nvPr/>
        </p:nvSpPr>
        <p:spPr>
          <a:xfrm>
            <a:off x="6404112" y="3753691"/>
            <a:ext cx="614801" cy="23730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6597206" y="4110566"/>
            <a:ext cx="421707" cy="184343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2431756" y="2517356"/>
            <a:ext cx="131841" cy="6390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6880362" y="4414476"/>
            <a:ext cx="97508" cy="1977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7086879" y="3793977"/>
            <a:ext cx="814392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控制循环</a:t>
            </a:r>
          </a:p>
        </p:txBody>
      </p:sp>
      <p:sp>
        <p:nvSpPr>
          <p:cNvPr id="84" name="矩形 83"/>
          <p:cNvSpPr/>
          <p:nvPr/>
        </p:nvSpPr>
        <p:spPr>
          <a:xfrm>
            <a:off x="7086879" y="4138174"/>
            <a:ext cx="814392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阶段</a:t>
            </a:r>
          </a:p>
        </p:txBody>
      </p:sp>
      <p:sp>
        <p:nvSpPr>
          <p:cNvPr id="85" name="矩形 84"/>
          <p:cNvSpPr/>
          <p:nvPr/>
        </p:nvSpPr>
        <p:spPr>
          <a:xfrm>
            <a:off x="7086879" y="4429118"/>
            <a:ext cx="814392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同步墙</a:t>
            </a:r>
          </a:p>
        </p:txBody>
      </p:sp>
    </p:spTree>
    <p:extLst>
      <p:ext uri="{BB962C8B-B14F-4D97-AF65-F5344CB8AC3E}">
        <p14:creationId xmlns:p14="http://schemas.microsoft.com/office/powerpoint/2010/main" val="118642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574171" y="202616"/>
            <a:ext cx="1235429" cy="22558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53" y="327991"/>
            <a:ext cx="830751" cy="733456"/>
          </a:xfrm>
          <a:prstGeom prst="rect">
            <a:avLst/>
          </a:prstGeom>
        </p:spPr>
      </p:pic>
      <p:sp>
        <p:nvSpPr>
          <p:cNvPr id="48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38722" y="2482445"/>
            <a:ext cx="164470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仿真场景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75166" y="1047025"/>
            <a:ext cx="88552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Carla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80" y="1477986"/>
            <a:ext cx="816796" cy="693039"/>
          </a:xfrm>
          <a:prstGeom prst="rect">
            <a:avLst/>
          </a:prstGeom>
        </p:spPr>
      </p:pic>
      <p:sp>
        <p:nvSpPr>
          <p:cNvPr id="51" name="圆角矩形 50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683395" y="2089643"/>
            <a:ext cx="97729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BeamNG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53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581423" y="2874998"/>
            <a:ext cx="1235429" cy="142724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56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76785" y="4306863"/>
            <a:ext cx="164470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真实场景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58" name="圆角矩形 57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37876" y="3878241"/>
            <a:ext cx="88552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物理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智能体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395" y="3129031"/>
            <a:ext cx="1071172" cy="604797"/>
          </a:xfrm>
          <a:prstGeom prst="rect">
            <a:avLst/>
          </a:prstGeom>
        </p:spPr>
      </p:pic>
      <p:sp>
        <p:nvSpPr>
          <p:cNvPr id="64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2095600" y="28358"/>
            <a:ext cx="6346651" cy="4727476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8368" y="264543"/>
            <a:ext cx="581025" cy="685800"/>
          </a:xfrm>
          <a:prstGeom prst="rect">
            <a:avLst/>
          </a:prstGeom>
        </p:spPr>
      </p:pic>
      <p:sp>
        <p:nvSpPr>
          <p:cNvPr id="66" name="圆角矩形 65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344544" y="944101"/>
            <a:ext cx="97729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GPS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7130" y="1439144"/>
            <a:ext cx="809625" cy="628650"/>
          </a:xfrm>
          <a:prstGeom prst="rect">
            <a:avLst/>
          </a:prstGeom>
        </p:spPr>
      </p:pic>
      <p:sp>
        <p:nvSpPr>
          <p:cNvPr id="68" name="圆角矩形 67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273295" y="2111837"/>
            <a:ext cx="97729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雷达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4754" y="2578626"/>
            <a:ext cx="714375" cy="419100"/>
          </a:xfrm>
          <a:prstGeom prst="rect">
            <a:avLst/>
          </a:prstGeom>
        </p:spPr>
      </p:pic>
      <p:sp>
        <p:nvSpPr>
          <p:cNvPr id="69" name="圆角矩形 68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273295" y="3005411"/>
            <a:ext cx="97729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相机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6191" y="3470519"/>
            <a:ext cx="571500" cy="542925"/>
          </a:xfrm>
          <a:prstGeom prst="rect">
            <a:avLst/>
          </a:prstGeom>
        </p:spPr>
      </p:pic>
      <p:sp>
        <p:nvSpPr>
          <p:cNvPr id="71" name="圆角矩形 70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224747" y="3955894"/>
            <a:ext cx="97729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生理信号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73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3527702" y="83217"/>
            <a:ext cx="1351088" cy="729518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63859" y="111064"/>
            <a:ext cx="1209411" cy="630504"/>
          </a:xfrm>
          <a:prstGeom prst="rect">
            <a:avLst/>
          </a:prstGeom>
        </p:spPr>
      </p:pic>
      <p:sp>
        <p:nvSpPr>
          <p:cNvPr id="74" name="圆角矩形 73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810279" y="779180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smtClean="0">
                <a:solidFill>
                  <a:schemeClr val="tx1"/>
                </a:solidFill>
              </a:rPr>
              <a:t>SLAM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86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3552592" y="1073437"/>
            <a:ext cx="1351088" cy="1515893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2084" y="1094361"/>
            <a:ext cx="439364" cy="49428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64388" y="1187366"/>
            <a:ext cx="703994" cy="378563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94921" y="1718981"/>
            <a:ext cx="372287" cy="595659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22181" y="1789146"/>
            <a:ext cx="540450" cy="509390"/>
          </a:xfrm>
          <a:prstGeom prst="rect">
            <a:avLst/>
          </a:prstGeom>
        </p:spPr>
      </p:pic>
      <p:sp>
        <p:nvSpPr>
          <p:cNvPr id="75" name="圆角矩形 74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458580" y="1501604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行人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76" name="圆角矩形 75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091448" y="1534629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车辆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77" name="圆角矩形 76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458580" y="2309738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信号灯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78" name="圆角矩形 77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115054" y="2299873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交通标志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87" name="圆角矩形 86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815862" y="2543859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识别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88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3583781" y="2867241"/>
            <a:ext cx="1351088" cy="729518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90" name="圆角矩形 8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866358" y="3544152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分割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78673" y="2915972"/>
            <a:ext cx="463968" cy="476508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37533" y="2944586"/>
            <a:ext cx="690525" cy="460350"/>
          </a:xfrm>
          <a:prstGeom prst="rect">
            <a:avLst/>
          </a:prstGeom>
        </p:spPr>
      </p:pic>
      <p:sp>
        <p:nvSpPr>
          <p:cNvPr id="91" name="圆角矩形 90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548631" y="3354824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道路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93" name="圆角矩形 92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164048" y="3319218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车道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94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3534051" y="3798298"/>
            <a:ext cx="1351088" cy="729518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95" name="圆角矩形 94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916474" y="4476242"/>
            <a:ext cx="62332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检测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98" name="圆角矩形 97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486120" y="4233470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生理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99" name="圆角矩形 98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114318" y="4250275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注意力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46741" y="3854693"/>
            <a:ext cx="510370" cy="443536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35968" y="3826053"/>
            <a:ext cx="477034" cy="484154"/>
          </a:xfrm>
          <a:prstGeom prst="rect">
            <a:avLst/>
          </a:prstGeom>
        </p:spPr>
      </p:pic>
      <p:sp>
        <p:nvSpPr>
          <p:cNvPr id="100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5149271" y="107018"/>
            <a:ext cx="1351088" cy="729518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67764" y="121435"/>
            <a:ext cx="714101" cy="578362"/>
          </a:xfrm>
          <a:prstGeom prst="rect">
            <a:avLst/>
          </a:prstGeom>
        </p:spPr>
      </p:pic>
      <p:sp>
        <p:nvSpPr>
          <p:cNvPr id="102" name="圆角矩形 101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5442418" y="793845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定位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103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5126371" y="1330538"/>
            <a:ext cx="1351088" cy="1842729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05" name="圆角矩形 104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5412143" y="2035732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车辆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12143" y="1400592"/>
            <a:ext cx="779544" cy="589411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52683" y="2364097"/>
            <a:ext cx="913730" cy="501221"/>
          </a:xfrm>
          <a:prstGeom prst="rect">
            <a:avLst/>
          </a:prstGeom>
        </p:spPr>
      </p:pic>
      <p:sp>
        <p:nvSpPr>
          <p:cNvPr id="106" name="圆角矩形 105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5388220" y="2803247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行人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107" name="圆角矩形 106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5390026" y="3151399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预测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108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5107830" y="3686304"/>
            <a:ext cx="1351088" cy="729518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10" name="圆角矩形 10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5388220" y="4391543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人机交互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229430" y="3771351"/>
            <a:ext cx="561554" cy="567059"/>
          </a:xfrm>
          <a:prstGeom prst="rect">
            <a:avLst/>
          </a:prstGeom>
        </p:spPr>
      </p:pic>
      <p:sp>
        <p:nvSpPr>
          <p:cNvPr id="111" name="圆角矩形 110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5605464" y="3884449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行为质量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112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6769000" y="107018"/>
            <a:ext cx="1456608" cy="729518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14" name="圆角矩形 113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6917674" y="895872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路径规划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115" name="图片 11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73979" y="137424"/>
            <a:ext cx="1294975" cy="672075"/>
          </a:xfrm>
          <a:prstGeom prst="rect">
            <a:avLst/>
          </a:prstGeom>
        </p:spPr>
      </p:pic>
      <p:sp>
        <p:nvSpPr>
          <p:cNvPr id="116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6784476" y="1333250"/>
            <a:ext cx="1456608" cy="2169186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17" name="圆角矩形 116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157097" y="3208963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路径跟随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119" name="图片 11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84969" y="1528895"/>
            <a:ext cx="1283985" cy="504601"/>
          </a:xfrm>
          <a:prstGeom prst="rect">
            <a:avLst/>
          </a:prstGeom>
        </p:spPr>
      </p:pic>
      <p:sp>
        <p:nvSpPr>
          <p:cNvPr id="121" name="圆角矩形 120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105824" y="2069476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smtClean="0">
                <a:solidFill>
                  <a:schemeClr val="tx1"/>
                </a:solidFill>
              </a:rPr>
              <a:t>PID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122" name="图片 12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989352" y="2250618"/>
            <a:ext cx="1050392" cy="1016940"/>
          </a:xfrm>
          <a:prstGeom prst="rect">
            <a:avLst/>
          </a:prstGeom>
        </p:spPr>
      </p:pic>
      <p:sp>
        <p:nvSpPr>
          <p:cNvPr id="123" name="圆角矩形 122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120507" y="3486539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控制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124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6793494" y="3756503"/>
            <a:ext cx="1456608" cy="729518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25" name="圆角矩形 124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157097" y="4424568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切换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127" name="图片 12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860909" y="3834846"/>
            <a:ext cx="1291745" cy="580976"/>
          </a:xfrm>
          <a:prstGeom prst="rect">
            <a:avLst/>
          </a:prstGeom>
        </p:spPr>
      </p:pic>
      <p:cxnSp>
        <p:nvCxnSpPr>
          <p:cNvPr id="131" name="直接箭头连接符 130"/>
          <p:cNvCxnSpPr>
            <a:stCxn id="46" idx="3"/>
          </p:cNvCxnSpPr>
          <p:nvPr/>
        </p:nvCxnSpPr>
        <p:spPr>
          <a:xfrm>
            <a:off x="1809600" y="1330538"/>
            <a:ext cx="286000" cy="271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箭头连接符 132"/>
          <p:cNvCxnSpPr>
            <a:stCxn id="53" idx="3"/>
          </p:cNvCxnSpPr>
          <p:nvPr/>
        </p:nvCxnSpPr>
        <p:spPr>
          <a:xfrm flipV="1">
            <a:off x="1816852" y="3587904"/>
            <a:ext cx="288656" cy="71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134"/>
          <p:cNvCxnSpPr>
            <a:stCxn id="8" idx="3"/>
          </p:cNvCxnSpPr>
          <p:nvPr/>
        </p:nvCxnSpPr>
        <p:spPr>
          <a:xfrm>
            <a:off x="3059393" y="607443"/>
            <a:ext cx="427569" cy="55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箭头连接符 144"/>
          <p:cNvCxnSpPr/>
          <p:nvPr/>
        </p:nvCxnSpPr>
        <p:spPr>
          <a:xfrm flipV="1">
            <a:off x="3184009" y="800599"/>
            <a:ext cx="326452" cy="8605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箭头连接符 146"/>
          <p:cNvCxnSpPr/>
          <p:nvPr/>
        </p:nvCxnSpPr>
        <p:spPr>
          <a:xfrm>
            <a:off x="3183062" y="1660116"/>
            <a:ext cx="32834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箭头连接符 148"/>
          <p:cNvCxnSpPr>
            <a:stCxn id="23" idx="3"/>
          </p:cNvCxnSpPr>
          <p:nvPr/>
        </p:nvCxnSpPr>
        <p:spPr>
          <a:xfrm flipV="1">
            <a:off x="3119129" y="2075617"/>
            <a:ext cx="412109" cy="7125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0"/>
          <p:cNvCxnSpPr/>
          <p:nvPr/>
        </p:nvCxnSpPr>
        <p:spPr>
          <a:xfrm>
            <a:off x="3125237" y="2803247"/>
            <a:ext cx="446700" cy="4298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箭头连接符 152"/>
          <p:cNvCxnSpPr/>
          <p:nvPr/>
        </p:nvCxnSpPr>
        <p:spPr>
          <a:xfrm>
            <a:off x="3148401" y="2823451"/>
            <a:ext cx="365458" cy="13680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箭头连接符 154"/>
          <p:cNvCxnSpPr/>
          <p:nvPr/>
        </p:nvCxnSpPr>
        <p:spPr>
          <a:xfrm>
            <a:off x="3055381" y="3733828"/>
            <a:ext cx="466407" cy="4497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箭头连接符 156"/>
          <p:cNvCxnSpPr>
            <a:endCxn id="100" idx="1"/>
          </p:cNvCxnSpPr>
          <p:nvPr/>
        </p:nvCxnSpPr>
        <p:spPr>
          <a:xfrm>
            <a:off x="4878790" y="464116"/>
            <a:ext cx="270481" cy="76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箭头连接符 158"/>
          <p:cNvCxnSpPr>
            <a:stCxn id="100" idx="3"/>
            <a:endCxn id="112" idx="1"/>
          </p:cNvCxnSpPr>
          <p:nvPr/>
        </p:nvCxnSpPr>
        <p:spPr>
          <a:xfrm>
            <a:off x="6500359" y="471777"/>
            <a:ext cx="26864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箭头连接符 160"/>
          <p:cNvCxnSpPr/>
          <p:nvPr/>
        </p:nvCxnSpPr>
        <p:spPr>
          <a:xfrm>
            <a:off x="7797864" y="836536"/>
            <a:ext cx="984" cy="4900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箭头连接符 162"/>
          <p:cNvCxnSpPr/>
          <p:nvPr/>
        </p:nvCxnSpPr>
        <p:spPr>
          <a:xfrm flipV="1">
            <a:off x="7719591" y="3502436"/>
            <a:ext cx="0" cy="2540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箭头连接符 164"/>
          <p:cNvCxnSpPr/>
          <p:nvPr/>
        </p:nvCxnSpPr>
        <p:spPr>
          <a:xfrm flipV="1">
            <a:off x="6500359" y="4076461"/>
            <a:ext cx="284117" cy="99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箭头连接符 166"/>
          <p:cNvCxnSpPr/>
          <p:nvPr/>
        </p:nvCxnSpPr>
        <p:spPr>
          <a:xfrm>
            <a:off x="6471181" y="2803247"/>
            <a:ext cx="29781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箭头连接符 168"/>
          <p:cNvCxnSpPr/>
          <p:nvPr/>
        </p:nvCxnSpPr>
        <p:spPr>
          <a:xfrm>
            <a:off x="6477459" y="1789146"/>
            <a:ext cx="30701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接箭头连接符 170"/>
          <p:cNvCxnSpPr>
            <a:stCxn id="86" idx="3"/>
          </p:cNvCxnSpPr>
          <p:nvPr/>
        </p:nvCxnSpPr>
        <p:spPr>
          <a:xfrm flipV="1">
            <a:off x="4903680" y="1831383"/>
            <a:ext cx="245591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箭头连接符 172"/>
          <p:cNvCxnSpPr/>
          <p:nvPr/>
        </p:nvCxnSpPr>
        <p:spPr>
          <a:xfrm>
            <a:off x="4934393" y="3093229"/>
            <a:ext cx="18620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箭头连接符 174"/>
          <p:cNvCxnSpPr/>
          <p:nvPr/>
        </p:nvCxnSpPr>
        <p:spPr>
          <a:xfrm>
            <a:off x="4903680" y="4163057"/>
            <a:ext cx="2041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圆角矩形 91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678673" y="4906593"/>
            <a:ext cx="4149554" cy="214000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>
                <a:solidFill>
                  <a:schemeClr val="tx1"/>
                </a:solidFill>
              </a:rPr>
              <a:t>安全分析与评估</a:t>
            </a:r>
            <a:r>
              <a:rPr lang="en-US" altLang="zh-CN" sz="1100" b="1">
                <a:solidFill>
                  <a:schemeClr val="tx1"/>
                </a:solidFill>
              </a:rPr>
              <a:t>(</a:t>
            </a:r>
            <a:r>
              <a:rPr lang="zh-CN" altLang="en-US" sz="1100" b="1">
                <a:solidFill>
                  <a:schemeClr val="tx1"/>
                </a:solidFill>
              </a:rPr>
              <a:t>验证、测试、攻击等</a:t>
            </a:r>
            <a:r>
              <a:rPr lang="en-US" altLang="zh-CN" sz="1100" b="1">
                <a:solidFill>
                  <a:schemeClr val="tx1"/>
                </a:solidFill>
              </a:rPr>
              <a:t>)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cxnSp>
        <p:nvCxnSpPr>
          <p:cNvPr id="96" name="直接箭头连接符 95"/>
          <p:cNvCxnSpPr/>
          <p:nvPr/>
        </p:nvCxnSpPr>
        <p:spPr>
          <a:xfrm flipV="1">
            <a:off x="4259325" y="4770499"/>
            <a:ext cx="0" cy="13609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/>
          <p:nvPr/>
        </p:nvCxnSpPr>
        <p:spPr>
          <a:xfrm>
            <a:off x="6642417" y="4770499"/>
            <a:ext cx="0" cy="136093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76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圆角矩形 61"/>
          <p:cNvSpPr/>
          <p:nvPr/>
        </p:nvSpPr>
        <p:spPr>
          <a:xfrm>
            <a:off x="3561682" y="2882550"/>
            <a:ext cx="921091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生成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生成点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4" name="圆角矩形 63"/>
          <p:cNvSpPr/>
          <p:nvPr/>
        </p:nvSpPr>
        <p:spPr>
          <a:xfrm>
            <a:off x="1945522" y="2882705"/>
            <a:ext cx="1230830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生成车道线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392263" y="2868843"/>
            <a:ext cx="1208653" cy="5671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生成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道路网格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42" name="直接箭头连接符 41"/>
          <p:cNvCxnSpPr>
            <a:stCxn id="64" idx="1"/>
            <a:endCxn id="66" idx="3"/>
          </p:cNvCxnSpPr>
          <p:nvPr/>
        </p:nvCxnSpPr>
        <p:spPr>
          <a:xfrm flipH="1" flipV="1">
            <a:off x="1600916" y="3152423"/>
            <a:ext cx="344606" cy="1887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62" idx="1"/>
            <a:endCxn id="64" idx="3"/>
          </p:cNvCxnSpPr>
          <p:nvPr/>
        </p:nvCxnSpPr>
        <p:spPr>
          <a:xfrm flipH="1">
            <a:off x="3176352" y="3154155"/>
            <a:ext cx="385330" cy="15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圆角矩形 39"/>
          <p:cNvSpPr/>
          <p:nvPr/>
        </p:nvSpPr>
        <p:spPr>
          <a:xfrm>
            <a:off x="5161459" y="2883268"/>
            <a:ext cx="900967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生成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地形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45" name="直接箭头连接符 44"/>
          <p:cNvCxnSpPr>
            <a:stCxn id="40" idx="1"/>
            <a:endCxn id="62" idx="3"/>
          </p:cNvCxnSpPr>
          <p:nvPr/>
        </p:nvCxnSpPr>
        <p:spPr>
          <a:xfrm flipH="1" flipV="1">
            <a:off x="4482773" y="3154155"/>
            <a:ext cx="678686" cy="71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圆角矩形 47"/>
          <p:cNvSpPr/>
          <p:nvPr/>
        </p:nvSpPr>
        <p:spPr>
          <a:xfrm>
            <a:off x="6534555" y="2883268"/>
            <a:ext cx="900967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生成树的位置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7990383" y="2883268"/>
            <a:ext cx="900967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完成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生成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52" name="直接箭头连接符 51"/>
          <p:cNvCxnSpPr>
            <a:stCxn id="48" idx="1"/>
            <a:endCxn id="40" idx="3"/>
          </p:cNvCxnSpPr>
          <p:nvPr/>
        </p:nvCxnSpPr>
        <p:spPr>
          <a:xfrm flipH="1">
            <a:off x="6062426" y="3154873"/>
            <a:ext cx="472129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49" idx="1"/>
            <a:endCxn id="48" idx="3"/>
          </p:cNvCxnSpPr>
          <p:nvPr/>
        </p:nvCxnSpPr>
        <p:spPr>
          <a:xfrm flipH="1">
            <a:off x="7435522" y="3154873"/>
            <a:ext cx="554861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2633053" y="2337864"/>
            <a:ext cx="3649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ym typeface="Wingdings 2" panose="05020102010507070707" pitchFamily="18" charset="2"/>
              </a:rPr>
              <a:t>UOpenDriveToMap</a:t>
            </a:r>
            <a:r>
              <a:rPr lang="en-US" altLang="zh-CN" smtClean="0">
                <a:sym typeface="Wingdings 2" panose="05020102010507070707" pitchFamily="18" charset="2"/>
              </a:rPr>
              <a:t>::Generate</a:t>
            </a:r>
            <a:r>
              <a:rPr lang="en-US" altLang="zh-CN" smtClean="0">
                <a:solidFill>
                  <a:srgbClr val="C00000"/>
                </a:solidFill>
                <a:sym typeface="Wingdings 2" panose="05020102010507070707" pitchFamily="18" charset="2"/>
              </a:rPr>
              <a:t>All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492410" y="1500101"/>
            <a:ext cx="4418751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循环 </a:t>
            </a:r>
            <a:r>
              <a:rPr lang="en-US" altLang="zh-CN">
                <a:solidFill>
                  <a:schemeClr val="tx1"/>
                </a:solidFill>
              </a:rPr>
              <a:t>GenerateTileStandalone() </a:t>
            </a:r>
            <a:r>
              <a:rPr lang="zh-CN" altLang="en-US">
                <a:solidFill>
                  <a:schemeClr val="tx1"/>
                </a:solidFill>
              </a:rPr>
              <a:t>生成每一个地图瓦片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642048" y="1867023"/>
            <a:ext cx="380446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solidFill>
                  <a:srgbClr val="C00000"/>
                </a:solidFill>
              </a:rPr>
              <a:t>GenerateTile() </a:t>
            </a:r>
            <a:r>
              <a:rPr lang="zh-CN" altLang="en-US" smtClean="0">
                <a:solidFill>
                  <a:schemeClr val="tx1"/>
                </a:solidFill>
              </a:rPr>
              <a:t>生成地图瓦片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589536" y="1050732"/>
            <a:ext cx="380446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LoadMap()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580541" y="640767"/>
            <a:ext cx="380446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UOpenDriveToMap::ImportXODR()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759859" y="156193"/>
            <a:ext cx="3634141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UOpenDriveToMap::CreateMap</a:t>
            </a:r>
            <a:r>
              <a:rPr lang="en-US" altLang="zh-CN" smtClean="0">
                <a:solidFill>
                  <a:schemeClr val="tx1"/>
                </a:solidFill>
              </a:rPr>
              <a:t>() </a:t>
            </a:r>
            <a:r>
              <a:rPr lang="zh-CN" altLang="en-US" smtClean="0">
                <a:solidFill>
                  <a:schemeClr val="tx1"/>
                </a:solidFill>
              </a:rPr>
              <a:t>下载文件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170082" y="3579786"/>
            <a:ext cx="165301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smtClean="0">
                <a:solidFill>
                  <a:schemeClr val="tx1"/>
                </a:solidFill>
              </a:rPr>
              <a:t>生成有序分块</a:t>
            </a:r>
            <a:r>
              <a:rPr lang="zh-CN" altLang="en-US" sz="1050" smtClean="0">
                <a:solidFill>
                  <a:schemeClr val="tx1"/>
                </a:solidFill>
              </a:rPr>
              <a:t>网格</a:t>
            </a:r>
            <a:r>
              <a:rPr lang="en-US" altLang="zh-CN" sz="1050" smtClean="0">
                <a:solidFill>
                  <a:schemeClr val="tx1"/>
                </a:solidFill>
              </a:rPr>
              <a:t>(LibCarla)</a:t>
            </a:r>
            <a:endParaRPr lang="zh-CN" altLang="en-US" sz="1050">
              <a:solidFill>
                <a:schemeClr val="tx1"/>
              </a:solidFill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1600916" y="3555679"/>
            <a:ext cx="182725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>
                <a:solidFill>
                  <a:schemeClr val="tx1"/>
                </a:solidFill>
              </a:rPr>
              <a:t>GenerateLaneMarks</a:t>
            </a:r>
            <a:endParaRPr lang="zh-CN" altLang="en-US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48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圆角矩形 49"/>
          <p:cNvSpPr/>
          <p:nvPr/>
        </p:nvSpPr>
        <p:spPr>
          <a:xfrm>
            <a:off x="1274846" y="1535656"/>
            <a:ext cx="1388962" cy="567159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Carla 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主服务器</a:t>
            </a:r>
          </a:p>
        </p:txBody>
      </p:sp>
      <p:sp>
        <p:nvSpPr>
          <p:cNvPr id="54" name="圆角矩形 53"/>
          <p:cNvSpPr/>
          <p:nvPr/>
        </p:nvSpPr>
        <p:spPr>
          <a:xfrm>
            <a:off x="1449718" y="2490570"/>
            <a:ext cx="1048492" cy="43404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客户端 </a:t>
            </a:r>
            <a:r>
              <a:rPr lang="en-US" altLang="zh-CN" b="1" dirty="0">
                <a:solidFill>
                  <a:schemeClr val="tx1"/>
                </a:solidFill>
              </a:rPr>
              <a:t>1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1DDE7D57-06CB-1739-D94B-0F246FD36E71}"/>
              </a:ext>
            </a:extLst>
          </p:cNvPr>
          <p:cNvCxnSpPr>
            <a:cxnSpLocks/>
            <a:stCxn id="50" idx="2"/>
            <a:endCxn id="54" idx="0"/>
          </p:cNvCxnSpPr>
          <p:nvPr/>
        </p:nvCxnSpPr>
        <p:spPr>
          <a:xfrm>
            <a:off x="1969327" y="2102815"/>
            <a:ext cx="4637" cy="38775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424323" y="3614760"/>
            <a:ext cx="1287518" cy="43404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传感器</a:t>
            </a:r>
            <a:r>
              <a:rPr lang="en-US" altLang="zh-CN" b="1" dirty="0">
                <a:solidFill>
                  <a:schemeClr val="tx1"/>
                </a:solidFill>
              </a:rPr>
              <a:t> 1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6" name="圆角矩形 59">
            <a:extLst>
              <a:ext uri="{FF2B5EF4-FFF2-40B4-BE49-F238E27FC236}">
                <a16:creationId xmlns:a16="http://schemas.microsoft.com/office/drawing/2014/main" id="{D7893EC6-6F41-F5C0-EAAA-B82B0718C5BC}"/>
              </a:ext>
            </a:extLst>
          </p:cNvPr>
          <p:cNvSpPr/>
          <p:nvPr/>
        </p:nvSpPr>
        <p:spPr>
          <a:xfrm>
            <a:off x="2232412" y="3614760"/>
            <a:ext cx="1287518" cy="43404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传感器</a:t>
            </a:r>
            <a:r>
              <a:rPr lang="en-US" altLang="zh-CN" b="1" dirty="0">
                <a:solidFill>
                  <a:schemeClr val="tx1"/>
                </a:solidFill>
              </a:rPr>
              <a:t> 2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1683E4A-D9A6-736B-7F44-01022149A5D6}"/>
              </a:ext>
            </a:extLst>
          </p:cNvPr>
          <p:cNvCxnSpPr>
            <a:stCxn id="54" idx="2"/>
            <a:endCxn id="15" idx="0"/>
          </p:cNvCxnSpPr>
          <p:nvPr/>
        </p:nvCxnSpPr>
        <p:spPr>
          <a:xfrm flipH="1">
            <a:off x="1068082" y="2924617"/>
            <a:ext cx="905882" cy="6901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8C86916-C1E0-295C-67AF-63E1D851EB59}"/>
              </a:ext>
            </a:extLst>
          </p:cNvPr>
          <p:cNvCxnSpPr>
            <a:stCxn id="54" idx="2"/>
            <a:endCxn id="16" idx="0"/>
          </p:cNvCxnSpPr>
          <p:nvPr/>
        </p:nvCxnSpPr>
        <p:spPr>
          <a:xfrm>
            <a:off x="1973964" y="2924617"/>
            <a:ext cx="902207" cy="6901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矩形 59">
            <a:extLst>
              <a:ext uri="{FF2B5EF4-FFF2-40B4-BE49-F238E27FC236}">
                <a16:creationId xmlns:a16="http://schemas.microsoft.com/office/drawing/2014/main" id="{BAD14FD1-FE2B-5C84-E1AD-262A6A98E436}"/>
              </a:ext>
            </a:extLst>
          </p:cNvPr>
          <p:cNvSpPr/>
          <p:nvPr/>
        </p:nvSpPr>
        <p:spPr>
          <a:xfrm>
            <a:off x="3281398" y="1544670"/>
            <a:ext cx="1132036" cy="5671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多 </a:t>
            </a:r>
            <a:r>
              <a:rPr lang="en-US" altLang="zh-CN" b="1" dirty="0">
                <a:solidFill>
                  <a:schemeClr val="tx1"/>
                </a:solidFill>
              </a:rPr>
              <a:t>GPU 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服务器</a:t>
            </a:r>
          </a:p>
        </p:txBody>
      </p:sp>
      <p:sp>
        <p:nvSpPr>
          <p:cNvPr id="25" name="圆角矩形 59">
            <a:extLst>
              <a:ext uri="{FF2B5EF4-FFF2-40B4-BE49-F238E27FC236}">
                <a16:creationId xmlns:a16="http://schemas.microsoft.com/office/drawing/2014/main" id="{7AEB8E71-31F4-6740-5F8C-74151E85BAB5}"/>
              </a:ext>
            </a:extLst>
          </p:cNvPr>
          <p:cNvSpPr/>
          <p:nvPr/>
        </p:nvSpPr>
        <p:spPr>
          <a:xfrm>
            <a:off x="5031526" y="1068251"/>
            <a:ext cx="1132036" cy="5671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多 </a:t>
            </a:r>
            <a:r>
              <a:rPr lang="en-US" altLang="zh-CN" b="1" dirty="0">
                <a:solidFill>
                  <a:schemeClr val="tx1"/>
                </a:solidFill>
              </a:rPr>
              <a:t>GPU 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客户端</a:t>
            </a:r>
          </a:p>
        </p:txBody>
      </p:sp>
      <p:sp>
        <p:nvSpPr>
          <p:cNvPr id="27" name="圆角矩形 59">
            <a:extLst>
              <a:ext uri="{FF2B5EF4-FFF2-40B4-BE49-F238E27FC236}">
                <a16:creationId xmlns:a16="http://schemas.microsoft.com/office/drawing/2014/main" id="{99088F38-BF36-5E89-7E9E-0A0688B4FC44}"/>
              </a:ext>
            </a:extLst>
          </p:cNvPr>
          <p:cNvSpPr/>
          <p:nvPr/>
        </p:nvSpPr>
        <p:spPr>
          <a:xfrm>
            <a:off x="5031526" y="2110905"/>
            <a:ext cx="1132036" cy="5671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多 </a:t>
            </a:r>
            <a:r>
              <a:rPr lang="en-US" altLang="zh-CN" b="1" dirty="0">
                <a:solidFill>
                  <a:schemeClr val="tx1"/>
                </a:solidFill>
              </a:rPr>
              <a:t>GPU 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客户端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FAC9668D-D812-05D1-6491-A3864397BA79}"/>
              </a:ext>
            </a:extLst>
          </p:cNvPr>
          <p:cNvCxnSpPr>
            <a:stCxn id="50" idx="3"/>
            <a:endCxn id="24" idx="1"/>
          </p:cNvCxnSpPr>
          <p:nvPr/>
        </p:nvCxnSpPr>
        <p:spPr>
          <a:xfrm>
            <a:off x="2663808" y="1819236"/>
            <a:ext cx="617590" cy="90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E6C7F557-CFB0-9F0F-3578-FC291CEA4D6B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4445000" y="1351830"/>
            <a:ext cx="586526" cy="2323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908B7187-88C2-F710-3789-46C16D7D2848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4445000" y="2060105"/>
            <a:ext cx="586526" cy="3343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圆角矩形 49">
            <a:extLst>
              <a:ext uri="{FF2B5EF4-FFF2-40B4-BE49-F238E27FC236}">
                <a16:creationId xmlns:a16="http://schemas.microsoft.com/office/drawing/2014/main" id="{54DD6FD4-9EC9-EF72-917F-E15A257AB0B6}"/>
              </a:ext>
            </a:extLst>
          </p:cNvPr>
          <p:cNvSpPr/>
          <p:nvPr/>
        </p:nvSpPr>
        <p:spPr>
          <a:xfrm>
            <a:off x="6589268" y="1068251"/>
            <a:ext cx="1168845" cy="567159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Carla 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辅助服务器</a:t>
            </a:r>
          </a:p>
        </p:txBody>
      </p:sp>
      <p:sp>
        <p:nvSpPr>
          <p:cNvPr id="45" name="圆角矩形 49">
            <a:extLst>
              <a:ext uri="{FF2B5EF4-FFF2-40B4-BE49-F238E27FC236}">
                <a16:creationId xmlns:a16="http://schemas.microsoft.com/office/drawing/2014/main" id="{2AF9A63E-4095-B1A8-7D32-B4986175F268}"/>
              </a:ext>
            </a:extLst>
          </p:cNvPr>
          <p:cNvSpPr/>
          <p:nvPr/>
        </p:nvSpPr>
        <p:spPr>
          <a:xfrm>
            <a:off x="6589268" y="2102815"/>
            <a:ext cx="1168845" cy="567159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Carla 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辅助服务器</a:t>
            </a: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B79575A2-919A-D395-0031-2F127DEF7CA9}"/>
              </a:ext>
            </a:extLst>
          </p:cNvPr>
          <p:cNvCxnSpPr>
            <a:cxnSpLocks/>
            <a:stCxn id="43" idx="1"/>
            <a:endCxn id="25" idx="3"/>
          </p:cNvCxnSpPr>
          <p:nvPr/>
        </p:nvCxnSpPr>
        <p:spPr>
          <a:xfrm flipH="1" flipV="1">
            <a:off x="6163562" y="1351830"/>
            <a:ext cx="425706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33090BFD-C09A-84A8-B1E4-B55E6258D34C}"/>
              </a:ext>
            </a:extLst>
          </p:cNvPr>
          <p:cNvCxnSpPr>
            <a:cxnSpLocks/>
            <a:stCxn id="45" idx="1"/>
            <a:endCxn id="27" idx="3"/>
          </p:cNvCxnSpPr>
          <p:nvPr/>
        </p:nvCxnSpPr>
        <p:spPr>
          <a:xfrm flipH="1">
            <a:off x="6163562" y="2386395"/>
            <a:ext cx="425706" cy="808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圆角矩形 59">
            <a:extLst>
              <a:ext uri="{FF2B5EF4-FFF2-40B4-BE49-F238E27FC236}">
                <a16:creationId xmlns:a16="http://schemas.microsoft.com/office/drawing/2014/main" id="{C7FA86F8-ACCF-493B-9601-7FDEBB6A6BBE}"/>
              </a:ext>
            </a:extLst>
          </p:cNvPr>
          <p:cNvSpPr/>
          <p:nvPr/>
        </p:nvSpPr>
        <p:spPr>
          <a:xfrm>
            <a:off x="6717731" y="140391"/>
            <a:ext cx="902269" cy="5671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流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服务器</a:t>
            </a:r>
          </a:p>
        </p:txBody>
      </p:sp>
      <p:sp>
        <p:nvSpPr>
          <p:cNvPr id="55" name="圆角矩形 59">
            <a:extLst>
              <a:ext uri="{FF2B5EF4-FFF2-40B4-BE49-F238E27FC236}">
                <a16:creationId xmlns:a16="http://schemas.microsoft.com/office/drawing/2014/main" id="{77041457-51AB-3C82-CB93-CF8ACAE64B3A}"/>
              </a:ext>
            </a:extLst>
          </p:cNvPr>
          <p:cNvSpPr/>
          <p:nvPr/>
        </p:nvSpPr>
        <p:spPr>
          <a:xfrm>
            <a:off x="6717731" y="3047602"/>
            <a:ext cx="949894" cy="5671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流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服务器</a:t>
            </a:r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22A60533-DE06-5B1D-51CB-5318F2733053}"/>
              </a:ext>
            </a:extLst>
          </p:cNvPr>
          <p:cNvCxnSpPr>
            <a:cxnSpLocks/>
            <a:stCxn id="43" idx="0"/>
            <a:endCxn id="52" idx="2"/>
          </p:cNvCxnSpPr>
          <p:nvPr/>
        </p:nvCxnSpPr>
        <p:spPr>
          <a:xfrm flipH="1" flipV="1">
            <a:off x="7168866" y="707549"/>
            <a:ext cx="4825" cy="36070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3A44C18E-A907-0841-2D45-5A2BE99BC773}"/>
              </a:ext>
            </a:extLst>
          </p:cNvPr>
          <p:cNvCxnSpPr>
            <a:cxnSpLocks/>
            <a:stCxn id="45" idx="2"/>
            <a:endCxn id="55" idx="0"/>
          </p:cNvCxnSpPr>
          <p:nvPr/>
        </p:nvCxnSpPr>
        <p:spPr>
          <a:xfrm>
            <a:off x="7173691" y="2669974"/>
            <a:ext cx="18987" cy="3776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平行四边形 66">
            <a:extLst>
              <a:ext uri="{FF2B5EF4-FFF2-40B4-BE49-F238E27FC236}">
                <a16:creationId xmlns:a16="http://schemas.microsoft.com/office/drawing/2014/main" id="{32327F82-9444-A20B-A795-1A755FD0899E}"/>
              </a:ext>
            </a:extLst>
          </p:cNvPr>
          <p:cNvSpPr/>
          <p:nvPr/>
        </p:nvSpPr>
        <p:spPr>
          <a:xfrm>
            <a:off x="39518" y="1584609"/>
            <a:ext cx="896610" cy="475496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无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GPU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1" name="平行四边形 70">
            <a:extLst>
              <a:ext uri="{FF2B5EF4-FFF2-40B4-BE49-F238E27FC236}">
                <a16:creationId xmlns:a16="http://schemas.microsoft.com/office/drawing/2014/main" id="{8CEE5094-F810-0007-4C50-E8BAB6C6AB34}"/>
              </a:ext>
            </a:extLst>
          </p:cNvPr>
          <p:cNvSpPr/>
          <p:nvPr/>
        </p:nvSpPr>
        <p:spPr>
          <a:xfrm>
            <a:off x="8292165" y="2150174"/>
            <a:ext cx="806251" cy="475496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无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GPU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4" name="平行四边形 73">
            <a:extLst>
              <a:ext uri="{FF2B5EF4-FFF2-40B4-BE49-F238E27FC236}">
                <a16:creationId xmlns:a16="http://schemas.microsoft.com/office/drawing/2014/main" id="{D17426C8-3F6A-4D34-AF0A-05CBCDD42F5F}"/>
              </a:ext>
            </a:extLst>
          </p:cNvPr>
          <p:cNvSpPr/>
          <p:nvPr/>
        </p:nvSpPr>
        <p:spPr>
          <a:xfrm>
            <a:off x="8232482" y="1113415"/>
            <a:ext cx="844223" cy="475496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无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GPU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1" name="连接符: 肘形 90">
            <a:extLst>
              <a:ext uri="{FF2B5EF4-FFF2-40B4-BE49-F238E27FC236}">
                <a16:creationId xmlns:a16="http://schemas.microsoft.com/office/drawing/2014/main" id="{177B08B0-1DB6-1C95-0955-53881A4CB73A}"/>
              </a:ext>
            </a:extLst>
          </p:cNvPr>
          <p:cNvCxnSpPr>
            <a:stCxn id="52" idx="3"/>
            <a:endCxn id="16" idx="3"/>
          </p:cNvCxnSpPr>
          <p:nvPr/>
        </p:nvCxnSpPr>
        <p:spPr>
          <a:xfrm flipH="1">
            <a:off x="3519930" y="423970"/>
            <a:ext cx="4100070" cy="3407814"/>
          </a:xfrm>
          <a:prstGeom prst="bentConnector3">
            <a:avLst>
              <a:gd name="adj1" fmla="val -8480"/>
            </a:avLst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连接符: 肘形 93">
            <a:extLst>
              <a:ext uri="{FF2B5EF4-FFF2-40B4-BE49-F238E27FC236}">
                <a16:creationId xmlns:a16="http://schemas.microsoft.com/office/drawing/2014/main" id="{36B26831-178D-A9D9-7834-FCE0271D49C7}"/>
              </a:ext>
            </a:extLst>
          </p:cNvPr>
          <p:cNvCxnSpPr>
            <a:stCxn id="55" idx="2"/>
            <a:endCxn id="15" idx="2"/>
          </p:cNvCxnSpPr>
          <p:nvPr/>
        </p:nvCxnSpPr>
        <p:spPr>
          <a:xfrm rot="5400000">
            <a:off x="3913357" y="769485"/>
            <a:ext cx="434047" cy="6124596"/>
          </a:xfrm>
          <a:prstGeom prst="bentConnector3">
            <a:avLst>
              <a:gd name="adj1" fmla="val 152667"/>
            </a:avLst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1088C590-5975-EAF9-5112-2D0145D40965}"/>
              </a:ext>
            </a:extLst>
          </p:cNvPr>
          <p:cNvCxnSpPr>
            <a:stCxn id="67" idx="2"/>
            <a:endCxn id="50" idx="1"/>
          </p:cNvCxnSpPr>
          <p:nvPr/>
        </p:nvCxnSpPr>
        <p:spPr>
          <a:xfrm flipV="1">
            <a:off x="876691" y="1819236"/>
            <a:ext cx="398155" cy="312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788B5B0D-8905-A20C-5931-43675C4BBB9B}"/>
              </a:ext>
            </a:extLst>
          </p:cNvPr>
          <p:cNvCxnSpPr>
            <a:cxnSpLocks/>
            <a:stCxn id="43" idx="3"/>
            <a:endCxn id="74" idx="5"/>
          </p:cNvCxnSpPr>
          <p:nvPr/>
        </p:nvCxnSpPr>
        <p:spPr>
          <a:xfrm flipV="1">
            <a:off x="7758113" y="1351163"/>
            <a:ext cx="533806" cy="66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3CD55DDA-1F41-831E-FE34-CC885F32FB9D}"/>
              </a:ext>
            </a:extLst>
          </p:cNvPr>
          <p:cNvCxnSpPr>
            <a:cxnSpLocks/>
            <a:stCxn id="45" idx="3"/>
            <a:endCxn id="71" idx="5"/>
          </p:cNvCxnSpPr>
          <p:nvPr/>
        </p:nvCxnSpPr>
        <p:spPr>
          <a:xfrm>
            <a:off x="7758113" y="2386395"/>
            <a:ext cx="593489" cy="1527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25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WPS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FFFFF"/>
      </a:accent3>
      <a:accent4>
        <a:srgbClr val="000000"/>
      </a:accent4>
      <a:accent5>
        <a:srgbClr val="B1BDE1"/>
      </a:accent5>
      <a:accent6>
        <a:srgbClr val="D57429"/>
      </a:accent6>
      <a:hlink>
        <a:srgbClr val="0026E5"/>
      </a:hlink>
      <a:folHlink>
        <a:srgbClr val="7E1FAD"/>
      </a:folHlink>
    </a:clrScheme>
    <a:fontScheme name="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自定义 1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14496"/>
      </a:accent1>
      <a:accent2>
        <a:srgbClr val="FF330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2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2611</TotalTime>
  <Words>887</Words>
  <Application>Microsoft Office PowerPoint</Application>
  <PresentationFormat>全屏显示(16:9)</PresentationFormat>
  <Paragraphs>472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15</vt:i4>
      </vt:variant>
    </vt:vector>
  </HeadingPairs>
  <TitlesOfParts>
    <vt:vector size="31" baseType="lpstr">
      <vt:lpstr>Calibri</vt:lpstr>
      <vt:lpstr>Muli Regular</vt:lpstr>
      <vt:lpstr>微软雅黑</vt:lpstr>
      <vt:lpstr>等线</vt:lpstr>
      <vt:lpstr>Arial</vt:lpstr>
      <vt:lpstr>Muli</vt:lpstr>
      <vt:lpstr>Economica</vt:lpstr>
      <vt:lpstr>Wingdings 2</vt:lpstr>
      <vt:lpstr>宋体</vt:lpstr>
      <vt:lpstr>Open Sans</vt:lpstr>
      <vt:lpstr>黑体</vt:lpstr>
      <vt:lpstr>Times New Roman</vt:lpstr>
      <vt:lpstr>Wingdings</vt:lpstr>
      <vt:lpstr>Luxe</vt:lpstr>
      <vt:lpstr>1_WPS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交通管理器介绍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Administrator</dc:creator>
  <cp:lastModifiedBy>Windows User</cp:lastModifiedBy>
  <cp:revision>568</cp:revision>
  <dcterms:created xsi:type="dcterms:W3CDTF">2020-04-29T14:54:23Z</dcterms:created>
  <dcterms:modified xsi:type="dcterms:W3CDTF">2024-05-20T06:31:10Z</dcterms:modified>
</cp:coreProperties>
</file>